
<file path=[Content_Types].xml><?xml version="1.0" encoding="utf-8"?>
<Types xmlns="http://schemas.openxmlformats.org/package/2006/content-types">
  <Default Extension="xml" ContentType="application/vnd.openxmlformats-officedocument.presentationml.presentation.main+xml"/>
  <Default Extension="png" ContentType="image/png"/>
  <Default Extension="svg" ContentType="image/svg+xml"/>
  <Default Extension="jpeg" ContentType="image/jpeg"/>
  <Default Extension="fntdata" ContentType="application/x-fontdata"/>
  <Default Extension="rels" ContentType="application/vnd.openxmlformats-package.relationships+xml"/>
  <Override PartName="/ppt/slides/slide7.xml" ContentType="application/vnd.openxmlformats-officedocument.presentationml.slide+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&#65279;<?xml version="1.0" encoding="utf-8"?><Relationships xmlns="http://schemas.openxmlformats.org/package/2006/relationships"><Relationship Type="http://schemas.openxmlformats.org/officeDocument/2006/relationships/officeDocument" Target="/ppt/presentation.xml" Id="rId1" /><Relationship Type="http://schemas.openxmlformats.org/package/2006/relationships/metadata/thumbnail" Target="/docProps/thumbnail.jpeg" Id="rId4" /><Relationship Type="http://schemas.openxmlformats.org/package/2006/relationships/metadata/core-properties" Target="/docProps/core.xml" Id="rId3" /><Relationship Type="http://schemas.openxmlformats.org/officeDocument/2006/relationships/extended-properties" Target="/docProps/app.xml" Id="rId2" /><Relationship Type="http://schemas.openxmlformats.org/officeDocument/2006/relationships/custom-properties" Target="/docProps/custom.xml" Id="rId5" /></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Lst>
  <p:sldSz cx="18288000" cy="10287000"/>
  <p:notesSz cx="6858000" cy="9144000"/>
  <p:embeddedFontLst>
    <p:embeddedFont>
      <p:font typeface="Archivo Black" panose="020B0A03020202020B04"/>
      <p:regular r:id="rId18"/>
    </p:embeddedFont>
    <p:embeddedFont>
      <p:font typeface="Montserrat Bold" panose="00000800000000000000"/>
      <p:bold r:id="rId19"/>
    </p:embeddedFont>
    <p:embeddedFont>
      <p:font typeface="Montserrat" panose="00000500000000000000"/>
      <p:regular r:id="rId20"/>
    </p:embeddedFont>
    <p:embeddedFont>
      <p:font typeface="Arimo" panose="020B0604020202020204"/>
      <p:regular r:id="rId21"/>
    </p:embeddedFont>
    <p:embeddedFont>
      <p:font typeface="Calibri" panose="020F0502020204030204"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slide" Target="/ppt/slides/slide7.xml" Id="rId9" /><Relationship Type="http://schemas.openxmlformats.org/officeDocument/2006/relationships/slide" Target="/ppt/slides/slide6.xml" Id="rId8" /><Relationship Type="http://schemas.openxmlformats.org/officeDocument/2006/relationships/slide" Target="/ppt/slides/slide5.xml" Id="rId7" /><Relationship Type="http://schemas.openxmlformats.org/officeDocument/2006/relationships/slide" Target="/ppt/slides/slide4.xml" Id="rId6" /><Relationship Type="http://schemas.openxmlformats.org/officeDocument/2006/relationships/slide" Target="/ppt/slides/slide3.xml" Id="rId5" /><Relationship Type="http://schemas.openxmlformats.org/officeDocument/2006/relationships/slide" Target="/ppt/slides/slide2.xml" Id="rId4" /><Relationship Type="http://schemas.openxmlformats.org/officeDocument/2006/relationships/slide" Target="/ppt/slides/slide1.xml" Id="rId3" /><Relationship Type="http://schemas.openxmlformats.org/officeDocument/2006/relationships/font" Target="/ppt/fonts/font8.fntdata" Id="rId25" /><Relationship Type="http://schemas.openxmlformats.org/officeDocument/2006/relationships/font" Target="/ppt/fonts/font7.fntdata" Id="rId24" /><Relationship Type="http://schemas.openxmlformats.org/officeDocument/2006/relationships/font" Target="/ppt/fonts/font6.fntdata" Id="rId23" /><Relationship Type="http://schemas.openxmlformats.org/officeDocument/2006/relationships/font" Target="/ppt/fonts/font5.fntdata" Id="rId22" /><Relationship Type="http://schemas.openxmlformats.org/officeDocument/2006/relationships/font" Target="/ppt/fonts/font4.fntdata" Id="rId21" /><Relationship Type="http://schemas.openxmlformats.org/officeDocument/2006/relationships/font" Target="/ppt/fonts/font3.fntdata" Id="rId20" /><Relationship Type="http://schemas.openxmlformats.org/officeDocument/2006/relationships/theme" Target="/ppt/theme/theme1.xml" Id="rId2" /><Relationship Type="http://schemas.openxmlformats.org/officeDocument/2006/relationships/font" Target="/ppt/fonts/font2.fntdata" Id="rId19" /><Relationship Type="http://schemas.openxmlformats.org/officeDocument/2006/relationships/font" Target="/ppt/fonts/font1.fntdata" Id="rId18" /><Relationship Type="http://schemas.openxmlformats.org/officeDocument/2006/relationships/tableStyles" Target="/ppt/tableStyles.xml" Id="rId17" /><Relationship Type="http://schemas.openxmlformats.org/officeDocument/2006/relationships/viewProps" Target="/ppt/viewProps.xml" Id="rId16" /><Relationship Type="http://schemas.openxmlformats.org/officeDocument/2006/relationships/presProps" Target="/ppt/presProps.xml" Id="rId15" /><Relationship Type="http://schemas.openxmlformats.org/officeDocument/2006/relationships/slide" Target="/ppt/slides/slide12.xml" Id="rId14" /><Relationship Type="http://schemas.openxmlformats.org/officeDocument/2006/relationships/slide" Target="/ppt/slides/slide11.xml" Id="rId13" /><Relationship Type="http://schemas.openxmlformats.org/officeDocument/2006/relationships/slide" Target="/ppt/slides/slide10.xml" Id="rId12" /><Relationship Type="http://schemas.openxmlformats.org/officeDocument/2006/relationships/slide" Target="/ppt/slides/slide9.xml" Id="rId11" /><Relationship Type="http://schemas.openxmlformats.org/officeDocument/2006/relationships/slide" Target="/ppt/slides/slide8.xml" Id="rId10" /><Relationship Type="http://schemas.openxmlformats.org/officeDocument/2006/relationships/slideMaster" Target="/ppt/slideMasters/slideMaster1.xml" Id="rId1" /></Relationships>
</file>

<file path=ppt/slideLayouts/_rels/slideLayout7.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slideLayout" Target="/ppt/slideLayouts/slideLayout7.xml" Id="rId7" /><Relationship Type="http://schemas.openxmlformats.org/officeDocument/2006/relationships/theme" Target="/ppt/theme/theme1.xml" Id="rId12"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55" r:id="rId7"/>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slideLayout" Target="/ppt/slideLayouts/slideLayout7.xml" Id="rId5" /><Relationship Type="http://schemas.openxmlformats.org/officeDocument/2006/relationships/image" Target="/ppt/media/image4.jpeg" Id="rId4" /><Relationship Type="http://schemas.openxmlformats.org/officeDocument/2006/relationships/image" Target="/ppt/media/image3.png" Id="rId3" /><Relationship Type="http://schemas.openxmlformats.org/officeDocument/2006/relationships/image" Target="/ppt/media/image2.jpeg" Id="rId2" /><Relationship Type="http://schemas.openxmlformats.org/officeDocument/2006/relationships/image" Target="/ppt/media/image1.jpeg" Id="rId1" /></Relationships>
</file>

<file path=ppt/slides/_rels/slide10.xml.rels>&#65279;<?xml version="1.0" encoding="utf-8"?><Relationships xmlns="http://schemas.openxmlformats.org/package/2006/relationships"><Relationship Type="http://schemas.openxmlformats.org/officeDocument/2006/relationships/slideLayout" Target="/ppt/slideLayouts/slideLayout7.xml" Id="rId2" /><Relationship Type="http://schemas.openxmlformats.org/officeDocument/2006/relationships/image" Target="/ppt/media/image19.jpeg" Id="rId1" /></Relationships>
</file>

<file path=ppt/slides/_rels/slide11.xml.rels>&#65279;<?xml version="1.0" encoding="utf-8"?><Relationships xmlns="http://schemas.openxmlformats.org/package/2006/relationships"><Relationship Type="http://schemas.openxmlformats.org/officeDocument/2006/relationships/slideLayout" Target="/ppt/slideLayouts/slideLayout7.xml" Id="rId4" /><Relationship Type="http://schemas.openxmlformats.org/officeDocument/2006/relationships/image" Target="/ppt/media/image54.jpeg" Id="rId3" /><Relationship Type="http://schemas.openxmlformats.org/officeDocument/2006/relationships/image" Target="/ppt/media/image19.jpeg" Id="rId2" /><Relationship Type="http://schemas.openxmlformats.org/officeDocument/2006/relationships/image" Target="/ppt/media/image3.png" Id="rId1" /></Relationships>
</file>

<file path=ppt/slides/_rels/slide12.xml.rels>&#65279;<?xml version="1.0" encoding="utf-8"?><Relationships xmlns="http://schemas.openxmlformats.org/package/2006/relationships"><Relationship Type="http://schemas.openxmlformats.org/officeDocument/2006/relationships/image" Target="/ppt/media/image4.jpeg" Id="rId9" /><Relationship Type="http://schemas.openxmlformats.org/officeDocument/2006/relationships/image" Target="/ppt/media/image59.jpeg" Id="rId8" /><Relationship Type="http://schemas.openxmlformats.org/officeDocument/2006/relationships/image" Target="/ppt/media/image58.jpeg" Id="rId7" /><Relationship Type="http://schemas.openxmlformats.org/officeDocument/2006/relationships/image" Target="/ppt/media/image57.jpeg" Id="rId6" /><Relationship Type="http://schemas.openxmlformats.org/officeDocument/2006/relationships/image" Target="/ppt/media/image56.jpeg" Id="rId5" /><Relationship Type="http://schemas.openxmlformats.org/officeDocument/2006/relationships/image" Target="/ppt/media/image55.jpeg" Id="rId4" /><Relationship Type="http://schemas.openxmlformats.org/officeDocument/2006/relationships/image" Target="/ppt/media/image19.jpeg" Id="rId3" /><Relationship Type="http://schemas.openxmlformats.org/officeDocument/2006/relationships/image" Target="/ppt/media/image54.jpeg" Id="rId2" /><Relationship Type="http://schemas.openxmlformats.org/officeDocument/2006/relationships/slideLayout" Target="/ppt/slideLayouts/slideLayout7.xml" Id="rId10" /><Relationship Type="http://schemas.openxmlformats.org/officeDocument/2006/relationships/image" Target="/ppt/media/image3.png" Id="rId1" /></Relationships>
</file>

<file path=ppt/slides/_rels/slide2.xml.rels>&#65279;<?xml version="1.0" encoding="utf-8"?><Relationships xmlns="http://schemas.openxmlformats.org/package/2006/relationships"><Relationship Type="http://schemas.openxmlformats.org/officeDocument/2006/relationships/slideLayout" Target="/ppt/slideLayouts/slideLayout7.xml" Id="rId2" /><Relationship Type="http://schemas.openxmlformats.org/officeDocument/2006/relationships/image" Target="/ppt/media/image5.jpeg" Id="rId1" /></Relationships>
</file>

<file path=ppt/slides/_rels/slide3.xml.rels>&#65279;<?xml version="1.0" encoding="utf-8"?><Relationships xmlns="http://schemas.openxmlformats.org/package/2006/relationships"><Relationship Type="http://schemas.openxmlformats.org/officeDocument/2006/relationships/slideLayout" Target="/ppt/slideLayouts/slideLayout7.xml" Id="rId7" /><Relationship Type="http://schemas.openxmlformats.org/officeDocument/2006/relationships/image" Target="/ppt/media/image10.svg" Id="rId6" /><Relationship Type="http://schemas.openxmlformats.org/officeDocument/2006/relationships/image" Target="/ppt/media/image9.png" Id="rId5" /><Relationship Type="http://schemas.openxmlformats.org/officeDocument/2006/relationships/image" Target="/ppt/media/image8.svg" Id="rId4" /><Relationship Type="http://schemas.openxmlformats.org/officeDocument/2006/relationships/image" Target="/ppt/media/image7.png" Id="rId3" /><Relationship Type="http://schemas.openxmlformats.org/officeDocument/2006/relationships/image" Target="/ppt/media/image6.jpeg" Id="rId2" /><Relationship Type="http://schemas.openxmlformats.org/officeDocument/2006/relationships/image" Target="/ppt/media/image3.png" Id="rId1" /></Relationships>
</file>

<file path=ppt/slides/_rels/slide4.xml.rels>&#65279;<?xml version="1.0" encoding="utf-8"?><Relationships xmlns="http://schemas.openxmlformats.org/package/2006/relationships"><Relationship Type="http://schemas.openxmlformats.org/officeDocument/2006/relationships/slideLayout" Target="/ppt/slideLayouts/slideLayout7.xml" Id="rId9" /><Relationship Type="http://schemas.openxmlformats.org/officeDocument/2006/relationships/image" Target="/ppt/media/image18.png" Id="rId8" /><Relationship Type="http://schemas.openxmlformats.org/officeDocument/2006/relationships/image" Target="/ppt/media/image17.svg" Id="rId7" /><Relationship Type="http://schemas.openxmlformats.org/officeDocument/2006/relationships/image" Target="/ppt/media/image16.png" Id="rId6" /><Relationship Type="http://schemas.openxmlformats.org/officeDocument/2006/relationships/image" Target="/ppt/media/image15.svg" Id="rId5" /><Relationship Type="http://schemas.openxmlformats.org/officeDocument/2006/relationships/image" Target="/ppt/media/image14.png" Id="rId4" /><Relationship Type="http://schemas.openxmlformats.org/officeDocument/2006/relationships/image" Target="/ppt/media/image13.svg" Id="rId3" /><Relationship Type="http://schemas.openxmlformats.org/officeDocument/2006/relationships/image" Target="/ppt/media/image12.png" Id="rId2" /><Relationship Type="http://schemas.openxmlformats.org/officeDocument/2006/relationships/image" Target="/ppt/media/image11.jpeg" Id="rId1" /></Relationships>
</file>

<file path=ppt/slides/_rels/slide5.xml.rels>&#65279;<?xml version="1.0" encoding="utf-8"?><Relationships xmlns="http://schemas.openxmlformats.org/package/2006/relationships"><Relationship Type="http://schemas.openxmlformats.org/officeDocument/2006/relationships/slideLayout" Target="/ppt/slideLayouts/slideLayout7.xml" Id="rId8" /><Relationship Type="http://schemas.openxmlformats.org/officeDocument/2006/relationships/image" Target="/ppt/media/image25.svg" Id="rId7" /><Relationship Type="http://schemas.openxmlformats.org/officeDocument/2006/relationships/image" Target="/ppt/media/image24.png" Id="rId6" /><Relationship Type="http://schemas.openxmlformats.org/officeDocument/2006/relationships/image" Target="/ppt/media/image23.svg" Id="rId5" /><Relationship Type="http://schemas.openxmlformats.org/officeDocument/2006/relationships/image" Target="/ppt/media/image22.png" Id="rId4" /><Relationship Type="http://schemas.openxmlformats.org/officeDocument/2006/relationships/image" Target="/ppt/media/image21.svg" Id="rId3" /><Relationship Type="http://schemas.openxmlformats.org/officeDocument/2006/relationships/image" Target="/ppt/media/image20.png" Id="rId2" /><Relationship Type="http://schemas.openxmlformats.org/officeDocument/2006/relationships/image" Target="/ppt/media/image19.jpeg" Id="rId1" /></Relationships>
</file>

<file path=ppt/slides/_rels/slide6.xml.rels>&#65279;<?xml version="1.0" encoding="utf-8"?><Relationships xmlns="http://schemas.openxmlformats.org/package/2006/relationships"><Relationship Type="http://schemas.openxmlformats.org/officeDocument/2006/relationships/slideLayout" Target="/ppt/slideLayouts/slideLayout7.xml" Id="rId8" /><Relationship Type="http://schemas.openxmlformats.org/officeDocument/2006/relationships/image" Target="/ppt/media/image32.svg" Id="rId7" /><Relationship Type="http://schemas.openxmlformats.org/officeDocument/2006/relationships/image" Target="/ppt/media/image31.png" Id="rId6" /><Relationship Type="http://schemas.openxmlformats.org/officeDocument/2006/relationships/image" Target="/ppt/media/image30.svg" Id="rId5" /><Relationship Type="http://schemas.openxmlformats.org/officeDocument/2006/relationships/image" Target="/ppt/media/image29.png" Id="rId4" /><Relationship Type="http://schemas.openxmlformats.org/officeDocument/2006/relationships/image" Target="/ppt/media/image28.svg" Id="rId3" /><Relationship Type="http://schemas.openxmlformats.org/officeDocument/2006/relationships/image" Target="/ppt/media/image27.png" Id="rId2" /><Relationship Type="http://schemas.openxmlformats.org/officeDocument/2006/relationships/image" Target="/ppt/media/image26.jpeg" Id="rId1" /></Relationships>
</file>

<file path=ppt/slides/_rels/slide7.xml.rels>&#65279;<?xml version="1.0" encoding="utf-8"?><Relationships xmlns="http://schemas.openxmlformats.org/package/2006/relationships"><Relationship Type="http://schemas.openxmlformats.org/officeDocument/2006/relationships/image" Target="/ppt/media/image40.png" Id="rId9" /><Relationship Type="http://schemas.openxmlformats.org/officeDocument/2006/relationships/image" Target="/ppt/media/image39.svg" Id="rId8" /><Relationship Type="http://schemas.openxmlformats.org/officeDocument/2006/relationships/image" Target="/ppt/media/image38.png" Id="rId7" /><Relationship Type="http://schemas.openxmlformats.org/officeDocument/2006/relationships/image" Target="/ppt/media/image37.png" Id="rId6" /><Relationship Type="http://schemas.openxmlformats.org/officeDocument/2006/relationships/image" Target="/ppt/media/image36.svg" Id="rId5" /><Relationship Type="http://schemas.openxmlformats.org/officeDocument/2006/relationships/image" Target="/ppt/media/image35.png" Id="rId4" /><Relationship Type="http://schemas.openxmlformats.org/officeDocument/2006/relationships/image" Target="/ppt/media/image34.svg" Id="rId3" /><Relationship Type="http://schemas.openxmlformats.org/officeDocument/2006/relationships/image" Target="/ppt/media/image33.png" Id="rId2" /><Relationship Type="http://schemas.openxmlformats.org/officeDocument/2006/relationships/slideLayout" Target="/ppt/slideLayouts/slideLayout7.xml" Id="rId13" /><Relationship Type="http://schemas.openxmlformats.org/officeDocument/2006/relationships/image" Target="/ppt/media/image43.svg" Id="rId12" /><Relationship Type="http://schemas.openxmlformats.org/officeDocument/2006/relationships/image" Target="/ppt/media/image42.png" Id="rId11" /><Relationship Type="http://schemas.openxmlformats.org/officeDocument/2006/relationships/image" Target="/ppt/media/image41.svg" Id="rId10" /><Relationship Type="http://schemas.openxmlformats.org/officeDocument/2006/relationships/image" Target="/ppt/media/image19.jpeg" Id="rId1" /></Relationships>
</file>

<file path=ppt/slides/_rels/slide8.xml.rels>&#65279;<?xml version="1.0" encoding="utf-8"?><Relationships xmlns="http://schemas.openxmlformats.org/package/2006/relationships"><Relationship Type="http://schemas.openxmlformats.org/officeDocument/2006/relationships/slideLayout" Target="/ppt/slideLayouts/slideLayout7.xml" Id="rId9" /><Relationship Type="http://schemas.openxmlformats.org/officeDocument/2006/relationships/image" Target="/ppt/media/image50.svg" Id="rId8" /><Relationship Type="http://schemas.openxmlformats.org/officeDocument/2006/relationships/image" Target="/ppt/media/image49.png" Id="rId7" /><Relationship Type="http://schemas.openxmlformats.org/officeDocument/2006/relationships/image" Target="/ppt/media/image48.svg" Id="rId6" /><Relationship Type="http://schemas.openxmlformats.org/officeDocument/2006/relationships/image" Target="/ppt/media/image47.png" Id="rId5" /><Relationship Type="http://schemas.openxmlformats.org/officeDocument/2006/relationships/image" Target="/ppt/media/image46.svg" Id="rId4" /><Relationship Type="http://schemas.openxmlformats.org/officeDocument/2006/relationships/image" Target="/ppt/media/image45.png" Id="rId3" /><Relationship Type="http://schemas.openxmlformats.org/officeDocument/2006/relationships/image" Target="/ppt/media/image44.jpeg" Id="rId2" /><Relationship Type="http://schemas.openxmlformats.org/officeDocument/2006/relationships/image" Target="/ppt/media/image3.png" Id="rId1" /></Relationships>
</file>

<file path=ppt/slides/_rels/slide9.xml.rels>&#65279;<?xml version="1.0" encoding="utf-8"?><Relationships xmlns="http://schemas.openxmlformats.org/package/2006/relationships"><Relationship Type="http://schemas.openxmlformats.org/officeDocument/2006/relationships/slideLayout" Target="/ppt/slideLayouts/slideLayout7.xml" Id="rId4" /><Relationship Type="http://schemas.openxmlformats.org/officeDocument/2006/relationships/image" Target="/ppt/media/image53.svg" Id="rId3" /><Relationship Type="http://schemas.openxmlformats.org/officeDocument/2006/relationships/image" Target="/ppt/media/image52.png" Id="rId2" /><Relationship Type="http://schemas.openxmlformats.org/officeDocument/2006/relationships/image" Target="/ppt/media/image51.jpeg" Id="rId1"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1"/>
            <a:stretch>
              <a:fillRect b="-18555"/>
            </a:stretch>
          </a:blipFill>
        </p:spPr>
      </p:sp>
      <p:grpSp>
        <p:nvGrpSpPr>
          <p:cNvPr id="3" name="Group 3"/>
          <p:cNvGrpSpPr>
            <a:grpSpLocks noChangeAspect="1"/>
          </p:cNvGrpSpPr>
          <p:nvPr/>
        </p:nvGrpSpPr>
        <p:grpSpPr>
          <a:xfrm rot="0">
            <a:off x="10193395" y="0"/>
            <a:ext cx="8698393" cy="10400373"/>
            <a:chOff x="0" y="0"/>
            <a:chExt cx="8603361" cy="10286746"/>
          </a:xfrm>
        </p:grpSpPr>
        <p:sp>
          <p:nvSpPr>
            <p:cNvPr id="4" name="Freeform 4"/>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2"/>
              <a:stretch>
                <a:fillRect t="-24287" b="-24287"/>
              </a:stretch>
            </a:blipFill>
          </p:spPr>
        </p:sp>
      </p:grpSp>
      <p:grpSp>
        <p:nvGrpSpPr>
          <p:cNvPr id="5" name="Group 5"/>
          <p:cNvGrpSpPr/>
          <p:nvPr/>
        </p:nvGrpSpPr>
        <p:grpSpPr>
          <a:xfrm rot="0">
            <a:off x="3474995" y="3349077"/>
            <a:ext cx="9904959" cy="3588846"/>
            <a:chOff x="0" y="0"/>
            <a:chExt cx="2608713" cy="945211"/>
          </a:xfrm>
        </p:grpSpPr>
        <p:sp>
          <p:nvSpPr>
            <p:cNvPr id="6" name="Freeform 6"/>
            <p:cNvSpPr/>
            <p:nvPr/>
          </p:nvSpPr>
          <p:spPr>
            <a:xfrm>
              <a:off x="0" y="0"/>
              <a:ext cx="2608713" cy="945211"/>
            </a:xfrm>
            <a:custGeom>
              <a:avLst/>
              <a:gdLst/>
              <a:ahLst/>
              <a:cxnLst/>
              <a:rect l="l" t="t" r="r" b="b"/>
              <a:pathLst>
                <a:path w="2608713" h="945211">
                  <a:moveTo>
                    <a:pt x="0" y="0"/>
                  </a:moveTo>
                  <a:lnTo>
                    <a:pt x="2608713" y="0"/>
                  </a:lnTo>
                  <a:lnTo>
                    <a:pt x="2608713" y="945211"/>
                  </a:lnTo>
                  <a:lnTo>
                    <a:pt x="0" y="945211"/>
                  </a:lnTo>
                  <a:close/>
                </a:path>
              </a:pathLst>
            </a:custGeom>
            <a:solidFill>
              <a:srgbClr val="FDFAF2"/>
            </a:solidFill>
          </p:spPr>
        </p:sp>
        <p:sp>
          <p:nvSpPr>
            <p:cNvPr id="7" name="TextBox 7"/>
            <p:cNvSpPr txBox="1"/>
            <p:nvPr/>
          </p:nvSpPr>
          <p:spPr>
            <a:xfrm>
              <a:off x="0" y="-19050"/>
              <a:ext cx="2608713" cy="964261"/>
            </a:xfrm>
            <a:prstGeom prst="rect">
              <a:avLst/>
            </a:prstGeom>
          </p:spPr>
          <p:txBody>
            <a:bodyPr lIns="50800" tIns="50800" rIns="50800" bIns="50800" rtlCol="0" anchor="ctr"/>
            <a:lstStyle/>
            <a:p>
              <a:pPr algn="ctr">
                <a:lnSpc>
                  <a:spcPts val="2860"/>
                </a:lnSpc>
              </a:pPr>
            </a:p>
          </p:txBody>
        </p:sp>
      </p:grpSp>
      <p:sp>
        <p:nvSpPr>
          <p:cNvPr id="8" name="Freeform 8"/>
          <p:cNvSpPr/>
          <p:nvPr/>
        </p:nvSpPr>
        <p:spPr>
          <a:xfrm>
            <a:off x="4237583" y="6937923"/>
            <a:ext cx="9904959" cy="680751"/>
          </a:xfrm>
          <a:custGeom>
            <a:avLst/>
            <a:gdLst/>
            <a:ahLst/>
            <a:cxnLst/>
            <a:rect l="l" t="t" r="r" b="b"/>
            <a:pathLst>
              <a:path w="9904959" h="680751">
                <a:moveTo>
                  <a:pt x="0" y="0"/>
                </a:moveTo>
                <a:lnTo>
                  <a:pt x="9904958" y="0"/>
                </a:lnTo>
                <a:lnTo>
                  <a:pt x="9904958" y="680752"/>
                </a:lnTo>
                <a:lnTo>
                  <a:pt x="0" y="680752"/>
                </a:lnTo>
                <a:lnTo>
                  <a:pt x="0" y="0"/>
                </a:lnTo>
                <a:close/>
              </a:path>
            </a:pathLst>
          </a:custGeom>
          <a:blipFill>
            <a:blip r:embed="rId3"/>
            <a:stretch>
              <a:fillRect t="-187363"/>
            </a:stretch>
          </a:blipFill>
        </p:spPr>
      </p:sp>
      <p:sp>
        <p:nvSpPr>
          <p:cNvPr id="9" name="Freeform 9"/>
          <p:cNvSpPr/>
          <p:nvPr/>
        </p:nvSpPr>
        <p:spPr>
          <a:xfrm>
            <a:off x="6107226" y="978649"/>
            <a:ext cx="4316647" cy="2056103"/>
          </a:xfrm>
          <a:custGeom>
            <a:avLst/>
            <a:gdLst/>
            <a:ahLst/>
            <a:cxnLst/>
            <a:rect l="l" t="t" r="r" b="b"/>
            <a:pathLst>
              <a:path w="4316647" h="2056103">
                <a:moveTo>
                  <a:pt x="0" y="0"/>
                </a:moveTo>
                <a:lnTo>
                  <a:pt x="4316647" y="0"/>
                </a:lnTo>
                <a:lnTo>
                  <a:pt x="4316647" y="2056103"/>
                </a:lnTo>
                <a:lnTo>
                  <a:pt x="0" y="2056103"/>
                </a:lnTo>
                <a:lnTo>
                  <a:pt x="0" y="0"/>
                </a:lnTo>
                <a:close/>
              </a:path>
            </a:pathLst>
          </a:custGeom>
          <a:blipFill>
            <a:blip r:embed="rId4"/>
            <a:stretch>
              <a:fillRect t="-4716" b="-4716"/>
            </a:stretch>
          </a:blipFill>
        </p:spPr>
      </p:sp>
      <p:sp>
        <p:nvSpPr>
          <p:cNvPr id="10" name="TextBox 10"/>
          <p:cNvSpPr txBox="1"/>
          <p:nvPr/>
        </p:nvSpPr>
        <p:spPr>
          <a:xfrm>
            <a:off x="3822196" y="4130049"/>
            <a:ext cx="9405358" cy="2100013"/>
          </a:xfrm>
          <a:prstGeom prst="rect">
            <a:avLst/>
          </a:prstGeom>
        </p:spPr>
        <p:txBody>
          <a:bodyPr lIns="0" tIns="0" rIns="0" bIns="0" rtlCol="0" anchor="t">
            <a:spAutoFit/>
          </a:bodyPr>
          <a:lstStyle/>
          <a:p>
            <a:pPr algn="ctr">
              <a:lnSpc>
                <a:spcPts val="16975"/>
              </a:lnSpc>
            </a:pPr>
            <a:r>
              <a:rPr lang="en-US" sz="12300" spc="172">
                <a:solidFill>
                  <a:srgbClr val="040506"/>
                </a:solidFill>
                <a:latin typeface="Archivo Black" panose="020B0A03020202020B04"/>
                <a:ea typeface="Archivo Black" panose="020B0A03020202020B04"/>
                <a:cs typeface="Archivo Black" panose="020B0A03020202020B04"/>
                <a:sym typeface="Archivo Black" panose="020B0A03020202020B04"/>
              </a:rPr>
              <a:t>SYSTEM</a:t>
            </a:r>
            <a:endParaRPr lang="en-US" sz="12300" spc="172">
              <a:solidFill>
                <a:srgbClr val="040506"/>
              </a:solidFill>
              <a:latin typeface="Archivo Black" panose="020B0A03020202020B04"/>
              <a:ea typeface="Archivo Black" panose="020B0A03020202020B04"/>
              <a:cs typeface="Archivo Black" panose="020B0A03020202020B04"/>
              <a:sym typeface="Archivo Black" panose="020B0A03020202020B04"/>
            </a:endParaRPr>
          </a:p>
        </p:txBody>
      </p:sp>
      <p:sp>
        <p:nvSpPr>
          <p:cNvPr id="11" name="TextBox 11"/>
          <p:cNvSpPr txBox="1"/>
          <p:nvPr/>
        </p:nvSpPr>
        <p:spPr>
          <a:xfrm>
            <a:off x="4612049" y="3464745"/>
            <a:ext cx="7345101" cy="893904"/>
          </a:xfrm>
          <a:prstGeom prst="rect">
            <a:avLst/>
          </a:prstGeom>
        </p:spPr>
        <p:txBody>
          <a:bodyPr lIns="0" tIns="0" rIns="0" bIns="0" rtlCol="0" anchor="t">
            <a:spAutoFit/>
          </a:bodyPr>
          <a:lstStyle/>
          <a:p>
            <a:pPr algn="ctr">
              <a:lnSpc>
                <a:spcPts val="7295"/>
              </a:lnSpc>
            </a:pPr>
            <a:r>
              <a:rPr lang="en-US" sz="5285" spc="74">
                <a:solidFill>
                  <a:srgbClr val="040506"/>
                </a:solidFill>
                <a:latin typeface="Archivo Black" panose="020B0A03020202020B04"/>
                <a:ea typeface="Archivo Black" panose="020B0A03020202020B04"/>
                <a:cs typeface="Archivo Black" panose="020B0A03020202020B04"/>
                <a:sym typeface="Archivo Black" panose="020B0A03020202020B04"/>
              </a:rPr>
              <a:t>LOST &amp; FOUND</a:t>
            </a:r>
            <a:endParaRPr lang="en-US" sz="5285" spc="74">
              <a:solidFill>
                <a:srgbClr val="040506"/>
              </a:solidFill>
              <a:latin typeface="Archivo Black" panose="020B0A03020202020B04"/>
              <a:ea typeface="Archivo Black" panose="020B0A03020202020B04"/>
              <a:cs typeface="Archivo Black" panose="020B0A03020202020B04"/>
              <a:sym typeface="Archivo Black" panose="020B0A03020202020B04"/>
            </a:endParaRPr>
          </a:p>
        </p:txBody>
      </p:sp>
      <p:sp>
        <p:nvSpPr>
          <p:cNvPr id="12" name="TextBox 12"/>
          <p:cNvSpPr txBox="1"/>
          <p:nvPr/>
        </p:nvSpPr>
        <p:spPr>
          <a:xfrm>
            <a:off x="3812671" y="6182437"/>
            <a:ext cx="9497482" cy="441638"/>
          </a:xfrm>
          <a:prstGeom prst="rect">
            <a:avLst/>
          </a:prstGeom>
        </p:spPr>
        <p:txBody>
          <a:bodyPr lIns="0" tIns="0" rIns="0" bIns="0" rtlCol="0" anchor="t">
            <a:spAutoFit/>
          </a:bodyPr>
          <a:lstStyle/>
          <a:p>
            <a:pPr algn="ctr">
              <a:lnSpc>
                <a:spcPts val="3660"/>
              </a:lnSpc>
            </a:pPr>
            <a:r>
              <a:rPr lang="en-US" sz="2655" b="1" spc="140">
                <a:solidFill>
                  <a:srgbClr val="231F20"/>
                </a:solidFill>
                <a:latin typeface="Montserrat Bold" panose="00000800000000000000"/>
                <a:ea typeface="Montserrat Bold" panose="00000800000000000000"/>
                <a:cs typeface="Montserrat Bold" panose="00000800000000000000"/>
                <a:sym typeface="Montserrat Bold" panose="00000800000000000000"/>
              </a:rPr>
              <a:t>PRESENTATION BY:- NAZISH SHAIKH</a:t>
            </a:r>
            <a:endParaRPr lang="en-US" sz="2655" b="1" spc="140">
              <a:solidFill>
                <a:srgbClr val="231F20"/>
              </a:solidFill>
              <a:latin typeface="Montserrat Bold" panose="00000800000000000000"/>
              <a:ea typeface="Montserrat Bold" panose="00000800000000000000"/>
              <a:cs typeface="Montserrat Bold" panose="00000800000000000000"/>
              <a:sym typeface="Montserrat Bold" panose="0000080000000000000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AF2"/>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8599743" y="-3261333"/>
            <a:ext cx="1088513" cy="18288000"/>
            <a:chOff x="0" y="0"/>
            <a:chExt cx="286687" cy="4816593"/>
          </a:xfrm>
        </p:grpSpPr>
        <p:sp>
          <p:nvSpPr>
            <p:cNvPr id="3" name="Freeform 3"/>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id="4" name="TextBox 4"/>
            <p:cNvSpPr txBox="1"/>
            <p:nvPr/>
          </p:nvSpPr>
          <p:spPr>
            <a:xfrm>
              <a:off x="0" y="-19050"/>
              <a:ext cx="286687" cy="4835643"/>
            </a:xfrm>
            <a:prstGeom prst="rect">
              <a:avLst/>
            </a:prstGeom>
          </p:spPr>
          <p:txBody>
            <a:bodyPr lIns="50800" tIns="50800" rIns="50800" bIns="50800" rtlCol="0" anchor="ctr"/>
            <a:lstStyle/>
            <a:p>
              <a:pPr marL="0" lvl="0" indent="0" algn="ctr">
                <a:lnSpc>
                  <a:spcPts val="2860"/>
                </a:lnSpc>
                <a:spcBef>
                  <a:spcPct val="0"/>
                </a:spcBef>
              </a:pPr>
            </a:p>
          </p:txBody>
        </p:sp>
      </p:grpSp>
      <p:sp>
        <p:nvSpPr>
          <p:cNvPr id="5" name="Freeform 5"/>
          <p:cNvSpPr/>
          <p:nvPr/>
        </p:nvSpPr>
        <p:spPr>
          <a:xfrm>
            <a:off x="0" y="5143500"/>
            <a:ext cx="18707847" cy="7467944"/>
          </a:xfrm>
          <a:custGeom>
            <a:avLst/>
            <a:gdLst/>
            <a:ahLst/>
            <a:cxnLst/>
            <a:rect l="l" t="t" r="r" b="b"/>
            <a:pathLst>
              <a:path w="18707847" h="7467944">
                <a:moveTo>
                  <a:pt x="0" y="0"/>
                </a:moveTo>
                <a:lnTo>
                  <a:pt x="18707847" y="0"/>
                </a:lnTo>
                <a:lnTo>
                  <a:pt x="18707847" y="7467944"/>
                </a:lnTo>
                <a:lnTo>
                  <a:pt x="0" y="7467944"/>
                </a:lnTo>
                <a:lnTo>
                  <a:pt x="0" y="0"/>
                </a:lnTo>
                <a:close/>
              </a:path>
            </a:pathLst>
          </a:custGeom>
          <a:blipFill>
            <a:blip r:embed="rId1"/>
            <a:stretch>
              <a:fillRect t="-33528" b="-33528"/>
            </a:stretch>
          </a:blipFill>
        </p:spPr>
      </p:sp>
      <p:grpSp>
        <p:nvGrpSpPr>
          <p:cNvPr id="6" name="Group 6"/>
          <p:cNvGrpSpPr/>
          <p:nvPr/>
        </p:nvGrpSpPr>
        <p:grpSpPr>
          <a:xfrm rot="0">
            <a:off x="1352073" y="3708034"/>
            <a:ext cx="4595005" cy="3573491"/>
            <a:chOff x="0" y="0"/>
            <a:chExt cx="1210207" cy="941166"/>
          </a:xfrm>
        </p:grpSpPr>
        <p:sp>
          <p:nvSpPr>
            <p:cNvPr id="7" name="Freeform 7"/>
            <p:cNvSpPr/>
            <p:nvPr/>
          </p:nvSpPr>
          <p:spPr>
            <a:xfrm>
              <a:off x="0" y="0"/>
              <a:ext cx="1210207" cy="941166"/>
            </a:xfrm>
            <a:custGeom>
              <a:avLst/>
              <a:gdLst/>
              <a:ahLst/>
              <a:cxnLst/>
              <a:rect l="l" t="t" r="r" b="b"/>
              <a:pathLst>
                <a:path w="1210207" h="941166">
                  <a:moveTo>
                    <a:pt x="33697" y="0"/>
                  </a:moveTo>
                  <a:lnTo>
                    <a:pt x="1176510" y="0"/>
                  </a:lnTo>
                  <a:cubicBezTo>
                    <a:pt x="1195120" y="0"/>
                    <a:pt x="1210207" y="15087"/>
                    <a:pt x="1210207" y="33697"/>
                  </a:cubicBezTo>
                  <a:lnTo>
                    <a:pt x="1210207" y="907469"/>
                  </a:lnTo>
                  <a:cubicBezTo>
                    <a:pt x="1210207" y="916406"/>
                    <a:pt x="1206657" y="924977"/>
                    <a:pt x="1200337" y="931297"/>
                  </a:cubicBezTo>
                  <a:cubicBezTo>
                    <a:pt x="1194018" y="937616"/>
                    <a:pt x="1185447" y="941166"/>
                    <a:pt x="1176510" y="941166"/>
                  </a:cubicBezTo>
                  <a:lnTo>
                    <a:pt x="33697" y="941166"/>
                  </a:lnTo>
                  <a:cubicBezTo>
                    <a:pt x="24760" y="941166"/>
                    <a:pt x="16189" y="937616"/>
                    <a:pt x="9870" y="931297"/>
                  </a:cubicBezTo>
                  <a:cubicBezTo>
                    <a:pt x="3550" y="924977"/>
                    <a:pt x="0" y="916406"/>
                    <a:pt x="0" y="907469"/>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id="8" name="TextBox 8"/>
            <p:cNvSpPr txBox="1"/>
            <p:nvPr/>
          </p:nvSpPr>
          <p:spPr>
            <a:xfrm>
              <a:off x="0" y="-19050"/>
              <a:ext cx="1210207" cy="960216"/>
            </a:xfrm>
            <a:prstGeom prst="rect">
              <a:avLst/>
            </a:prstGeom>
          </p:spPr>
          <p:txBody>
            <a:bodyPr lIns="50800" tIns="50800" rIns="50800" bIns="50800" rtlCol="0" anchor="ctr"/>
            <a:lstStyle/>
            <a:p>
              <a:pPr algn="ctr">
                <a:lnSpc>
                  <a:spcPts val="2860"/>
                </a:lnSpc>
              </a:pPr>
            </a:p>
          </p:txBody>
        </p:sp>
      </p:grpSp>
      <p:sp>
        <p:nvSpPr>
          <p:cNvPr id="9" name="TextBox 9"/>
          <p:cNvSpPr txBox="1"/>
          <p:nvPr/>
        </p:nvSpPr>
        <p:spPr>
          <a:xfrm>
            <a:off x="2787253" y="1205195"/>
            <a:ext cx="11419563" cy="1153860"/>
          </a:xfrm>
          <a:prstGeom prst="rect">
            <a:avLst/>
          </a:prstGeom>
        </p:spPr>
        <p:txBody>
          <a:bodyPr lIns="0" tIns="0" rIns="0" bIns="0" rtlCol="0" anchor="t">
            <a:spAutoFit/>
          </a:bodyPr>
          <a:lstStyle/>
          <a:p>
            <a:pPr marL="0" lvl="0" indent="0" algn="ctr">
              <a:lnSpc>
                <a:spcPts val="9350"/>
              </a:lnSpc>
              <a:spcBef>
                <a:spcPct val="0"/>
              </a:spcBef>
            </a:pPr>
            <a:r>
              <a:rPr lang="en-US" sz="6775" spc="237">
                <a:solidFill>
                  <a:srgbClr val="010101"/>
                </a:solidFill>
                <a:latin typeface="Archivo Black" panose="020B0A03020202020B04"/>
                <a:ea typeface="Archivo Black" panose="020B0A03020202020B04"/>
                <a:cs typeface="Archivo Black" panose="020B0A03020202020B04"/>
                <a:sym typeface="Archivo Black" panose="020B0A03020202020B04"/>
              </a:rPr>
              <a:t>B</a:t>
            </a:r>
            <a:r>
              <a:rPr lang="en-US" sz="6775" strike="noStrike" spc="237">
                <a:solidFill>
                  <a:srgbClr val="010101"/>
                </a:solidFill>
                <a:latin typeface="Archivo Black" panose="020B0A03020202020B04"/>
                <a:ea typeface="Archivo Black" panose="020B0A03020202020B04"/>
                <a:cs typeface="Archivo Black" panose="020B0A03020202020B04"/>
                <a:sym typeface="Archivo Black" panose="020B0A03020202020B04"/>
              </a:rPr>
              <a:t>ENEFITS</a:t>
            </a:r>
            <a:endParaRPr lang="en-US" sz="6775" strike="noStrike" spc="237">
              <a:solidFill>
                <a:srgbClr val="010101"/>
              </a:solidFill>
              <a:latin typeface="Archivo Black" panose="020B0A03020202020B04"/>
              <a:ea typeface="Archivo Black" panose="020B0A03020202020B04"/>
              <a:cs typeface="Archivo Black" panose="020B0A03020202020B04"/>
              <a:sym typeface="Archivo Black" panose="020B0A03020202020B04"/>
            </a:endParaRPr>
          </a:p>
        </p:txBody>
      </p:sp>
      <p:grpSp>
        <p:nvGrpSpPr>
          <p:cNvPr id="10" name="Group 10"/>
          <p:cNvGrpSpPr/>
          <p:nvPr/>
        </p:nvGrpSpPr>
        <p:grpSpPr>
          <a:xfrm rot="0">
            <a:off x="2629466" y="3551665"/>
            <a:ext cx="157787" cy="156369"/>
            <a:chOff x="0" y="0"/>
            <a:chExt cx="320400" cy="317520"/>
          </a:xfrm>
        </p:grpSpPr>
        <p:sp>
          <p:nvSpPr>
            <p:cNvPr id="11" name="Freeform 11"/>
            <p:cNvSpPr/>
            <p:nvPr/>
          </p:nvSpPr>
          <p:spPr>
            <a:xfrm>
              <a:off x="0" y="0"/>
              <a:ext cx="320421" cy="329184"/>
            </a:xfrm>
            <a:custGeom>
              <a:avLst/>
              <a:gdLst/>
              <a:ahLst/>
              <a:cxnLst/>
              <a:rect l="l" t="t" r="r" b="b"/>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id="12" name="Group 12"/>
          <p:cNvGrpSpPr/>
          <p:nvPr/>
        </p:nvGrpSpPr>
        <p:grpSpPr>
          <a:xfrm rot="0">
            <a:off x="1660580" y="3551665"/>
            <a:ext cx="1047779" cy="1124013"/>
            <a:chOff x="0" y="0"/>
            <a:chExt cx="2127600" cy="2282400"/>
          </a:xfrm>
        </p:grpSpPr>
        <p:sp>
          <p:nvSpPr>
            <p:cNvPr id="13" name="Freeform 13"/>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sp>
        <p:nvSpPr>
          <p:cNvPr id="14" name="TextBox 14"/>
          <p:cNvSpPr txBox="1"/>
          <p:nvPr/>
        </p:nvSpPr>
        <p:spPr>
          <a:xfrm>
            <a:off x="2754171" y="3889448"/>
            <a:ext cx="3192907" cy="418597"/>
          </a:xfrm>
          <a:prstGeom prst="rect">
            <a:avLst/>
          </a:prstGeom>
        </p:spPr>
        <p:txBody>
          <a:bodyPr lIns="0" tIns="0" rIns="0" bIns="0" rtlCol="0" anchor="t">
            <a:spAutoFit/>
          </a:bodyPr>
          <a:lstStyle/>
          <a:p>
            <a:pPr marL="0" lvl="1" indent="0" algn="l">
              <a:lnSpc>
                <a:spcPts val="3480"/>
              </a:lnSpc>
              <a:spcBef>
                <a:spcPct val="0"/>
              </a:spcBef>
            </a:pPr>
            <a:r>
              <a:rPr lang="en-US" sz="2520" b="1" u="sng" spc="247">
                <a:solidFill>
                  <a:srgbClr val="000000"/>
                </a:solidFill>
                <a:latin typeface="Montserrat Bold" panose="00000800000000000000"/>
                <a:ea typeface="Montserrat Bold" panose="00000800000000000000"/>
                <a:cs typeface="Montserrat Bold" panose="00000800000000000000"/>
                <a:sym typeface="Montserrat Bold" panose="00000800000000000000"/>
              </a:rPr>
              <a:t>Qui</a:t>
            </a:r>
            <a:r>
              <a:rPr lang="en-US" sz="2520" b="1" u="sng" strike="noStrike" spc="247">
                <a:solidFill>
                  <a:srgbClr val="000000"/>
                </a:solidFill>
                <a:latin typeface="Montserrat Bold" panose="00000800000000000000"/>
                <a:ea typeface="Montserrat Bold" panose="00000800000000000000"/>
                <a:cs typeface="Montserrat Bold" panose="00000800000000000000"/>
                <a:sym typeface="Montserrat Bold" panose="00000800000000000000"/>
              </a:rPr>
              <a:t>ck Access</a:t>
            </a:r>
            <a:endParaRPr lang="en-US" sz="2520" b="1" u="sng" strike="noStrike" spc="247">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5" name="TextBox 15"/>
          <p:cNvSpPr txBox="1"/>
          <p:nvPr/>
        </p:nvSpPr>
        <p:spPr>
          <a:xfrm>
            <a:off x="1509587" y="4784649"/>
            <a:ext cx="4302503" cy="1882581"/>
          </a:xfrm>
          <a:prstGeom prst="rect">
            <a:avLst/>
          </a:prstGeom>
        </p:spPr>
        <p:txBody>
          <a:bodyPr lIns="0" tIns="0" rIns="0" bIns="0" rtlCol="0" anchor="t">
            <a:spAutoFit/>
          </a:bodyPr>
          <a:lstStyle/>
          <a:p>
            <a:pPr algn="l">
              <a:lnSpc>
                <a:spcPts val="2505"/>
              </a:lnSpc>
            </a:pPr>
            <a:r>
              <a:rPr lang="en-US" sz="1815" b="1" spc="177">
                <a:solidFill>
                  <a:srgbClr val="000000"/>
                </a:solidFill>
                <a:latin typeface="Montserrat Bold" panose="00000800000000000000"/>
                <a:ea typeface="Montserrat Bold" panose="00000800000000000000"/>
                <a:cs typeface="Montserrat Bold" panose="00000800000000000000"/>
                <a:sym typeface="Montserrat Bold" panose="00000800000000000000"/>
              </a:rPr>
              <a:t>Use</a:t>
            </a:r>
            <a:r>
              <a:rPr lang="en-US" sz="1815" b="1" spc="177">
                <a:solidFill>
                  <a:srgbClr val="000000"/>
                </a:solidFill>
                <a:latin typeface="Montserrat Bold" panose="00000800000000000000"/>
                <a:ea typeface="Montserrat Bold" panose="00000800000000000000"/>
                <a:cs typeface="Montserrat Bold" panose="00000800000000000000"/>
                <a:sym typeface="Montserrat Bold" panose="00000800000000000000"/>
              </a:rPr>
              <a:t>rs can easily track their lost or found items by just entering their mobile number. This makes the process faster compared to traditional manual reporting.</a:t>
            </a:r>
            <a:endParaRPr lang="en-US" sz="1815" b="1" spc="177">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grpSp>
        <p:nvGrpSpPr>
          <p:cNvPr id="16" name="Group 16"/>
          <p:cNvGrpSpPr/>
          <p:nvPr/>
        </p:nvGrpSpPr>
        <p:grpSpPr>
          <a:xfrm rot="0">
            <a:off x="6511188" y="3708034"/>
            <a:ext cx="4595005" cy="3573491"/>
            <a:chOff x="0" y="0"/>
            <a:chExt cx="1210207" cy="941166"/>
          </a:xfrm>
        </p:grpSpPr>
        <p:sp>
          <p:nvSpPr>
            <p:cNvPr id="17" name="Freeform 17"/>
            <p:cNvSpPr/>
            <p:nvPr/>
          </p:nvSpPr>
          <p:spPr>
            <a:xfrm>
              <a:off x="0" y="0"/>
              <a:ext cx="1210207" cy="941166"/>
            </a:xfrm>
            <a:custGeom>
              <a:avLst/>
              <a:gdLst/>
              <a:ahLst/>
              <a:cxnLst/>
              <a:rect l="l" t="t" r="r" b="b"/>
              <a:pathLst>
                <a:path w="1210207" h="941166">
                  <a:moveTo>
                    <a:pt x="33697" y="0"/>
                  </a:moveTo>
                  <a:lnTo>
                    <a:pt x="1176510" y="0"/>
                  </a:lnTo>
                  <a:cubicBezTo>
                    <a:pt x="1195120" y="0"/>
                    <a:pt x="1210207" y="15087"/>
                    <a:pt x="1210207" y="33697"/>
                  </a:cubicBezTo>
                  <a:lnTo>
                    <a:pt x="1210207" y="907469"/>
                  </a:lnTo>
                  <a:cubicBezTo>
                    <a:pt x="1210207" y="916406"/>
                    <a:pt x="1206657" y="924977"/>
                    <a:pt x="1200337" y="931297"/>
                  </a:cubicBezTo>
                  <a:cubicBezTo>
                    <a:pt x="1194018" y="937616"/>
                    <a:pt x="1185447" y="941166"/>
                    <a:pt x="1176510" y="941166"/>
                  </a:cubicBezTo>
                  <a:lnTo>
                    <a:pt x="33697" y="941166"/>
                  </a:lnTo>
                  <a:cubicBezTo>
                    <a:pt x="24760" y="941166"/>
                    <a:pt x="16189" y="937616"/>
                    <a:pt x="9870" y="931297"/>
                  </a:cubicBezTo>
                  <a:cubicBezTo>
                    <a:pt x="3550" y="924977"/>
                    <a:pt x="0" y="916406"/>
                    <a:pt x="0" y="907469"/>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id="18" name="TextBox 18"/>
            <p:cNvSpPr txBox="1"/>
            <p:nvPr/>
          </p:nvSpPr>
          <p:spPr>
            <a:xfrm>
              <a:off x="0" y="-19050"/>
              <a:ext cx="1210207" cy="960216"/>
            </a:xfrm>
            <a:prstGeom prst="rect">
              <a:avLst/>
            </a:prstGeom>
          </p:spPr>
          <p:txBody>
            <a:bodyPr lIns="50800" tIns="50800" rIns="50800" bIns="50800" rtlCol="0" anchor="ctr"/>
            <a:lstStyle/>
            <a:p>
              <a:pPr algn="ctr">
                <a:lnSpc>
                  <a:spcPts val="2860"/>
                </a:lnSpc>
              </a:pPr>
            </a:p>
          </p:txBody>
        </p:sp>
      </p:grpSp>
      <p:grpSp>
        <p:nvGrpSpPr>
          <p:cNvPr id="19" name="Group 19"/>
          <p:cNvGrpSpPr/>
          <p:nvPr/>
        </p:nvGrpSpPr>
        <p:grpSpPr>
          <a:xfrm rot="0">
            <a:off x="7813051" y="3551665"/>
            <a:ext cx="157787" cy="156369"/>
            <a:chOff x="0" y="0"/>
            <a:chExt cx="320400" cy="317520"/>
          </a:xfrm>
        </p:grpSpPr>
        <p:sp>
          <p:nvSpPr>
            <p:cNvPr id="20" name="Freeform 20"/>
            <p:cNvSpPr/>
            <p:nvPr/>
          </p:nvSpPr>
          <p:spPr>
            <a:xfrm>
              <a:off x="0" y="0"/>
              <a:ext cx="320421" cy="329184"/>
            </a:xfrm>
            <a:custGeom>
              <a:avLst/>
              <a:gdLst/>
              <a:ahLst/>
              <a:cxnLst/>
              <a:rect l="l" t="t" r="r" b="b"/>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id="21" name="Group 21"/>
          <p:cNvGrpSpPr/>
          <p:nvPr/>
        </p:nvGrpSpPr>
        <p:grpSpPr>
          <a:xfrm rot="0">
            <a:off x="6844166" y="3551665"/>
            <a:ext cx="1047779" cy="1124013"/>
            <a:chOff x="0" y="0"/>
            <a:chExt cx="2127600" cy="2282400"/>
          </a:xfrm>
        </p:grpSpPr>
        <p:sp>
          <p:nvSpPr>
            <p:cNvPr id="22" name="Freeform 22"/>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sp>
        <p:nvSpPr>
          <p:cNvPr id="23" name="TextBox 23"/>
          <p:cNvSpPr txBox="1"/>
          <p:nvPr/>
        </p:nvSpPr>
        <p:spPr>
          <a:xfrm>
            <a:off x="7970839" y="3818886"/>
            <a:ext cx="2803757" cy="856793"/>
          </a:xfrm>
          <a:prstGeom prst="rect">
            <a:avLst/>
          </a:prstGeom>
        </p:spPr>
        <p:txBody>
          <a:bodyPr lIns="0" tIns="0" rIns="0" bIns="0" rtlCol="0" anchor="t">
            <a:spAutoFit/>
          </a:bodyPr>
          <a:lstStyle/>
          <a:p>
            <a:pPr marL="0" lvl="1" indent="0" algn="l">
              <a:lnSpc>
                <a:spcPts val="3475"/>
              </a:lnSpc>
              <a:spcBef>
                <a:spcPct val="0"/>
              </a:spcBef>
            </a:pPr>
            <a:r>
              <a:rPr lang="en-US" sz="2520" b="1" u="sng" spc="246">
                <a:solidFill>
                  <a:srgbClr val="000000"/>
                </a:solidFill>
                <a:latin typeface="Montserrat Bold" panose="00000800000000000000"/>
                <a:ea typeface="Montserrat Bold" panose="00000800000000000000"/>
                <a:cs typeface="Montserrat Bold" panose="00000800000000000000"/>
                <a:sym typeface="Montserrat Bold" panose="00000800000000000000"/>
              </a:rPr>
              <a:t> Simpl</a:t>
            </a:r>
            <a:r>
              <a:rPr lang="en-US" sz="2520" b="1" u="sng" strike="noStrike" spc="246">
                <a:solidFill>
                  <a:srgbClr val="000000"/>
                </a:solidFill>
                <a:latin typeface="Montserrat Bold" panose="00000800000000000000"/>
                <a:ea typeface="Montserrat Bold" panose="00000800000000000000"/>
                <a:cs typeface="Montserrat Bold" panose="00000800000000000000"/>
                <a:sym typeface="Montserrat Bold" panose="00000800000000000000"/>
              </a:rPr>
              <a:t>e &amp; User  Friendly</a:t>
            </a:r>
            <a:endParaRPr lang="en-US" sz="2520" b="1" u="sng" strike="noStrike" spc="246">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24" name="TextBox 24"/>
          <p:cNvSpPr txBox="1"/>
          <p:nvPr/>
        </p:nvSpPr>
        <p:spPr>
          <a:xfrm>
            <a:off x="6777094" y="4931806"/>
            <a:ext cx="4329099" cy="1873148"/>
          </a:xfrm>
          <a:prstGeom prst="rect">
            <a:avLst/>
          </a:prstGeom>
        </p:spPr>
        <p:txBody>
          <a:bodyPr lIns="0" tIns="0" rIns="0" bIns="0" rtlCol="0" anchor="t">
            <a:spAutoFit/>
          </a:bodyPr>
          <a:lstStyle/>
          <a:p>
            <a:pPr algn="l">
              <a:lnSpc>
                <a:spcPts val="2495"/>
              </a:lnSpc>
            </a:pPr>
            <a:r>
              <a:rPr lang="en-US" sz="1810" b="1" spc="177">
                <a:solidFill>
                  <a:srgbClr val="000000"/>
                </a:solidFill>
                <a:latin typeface="Montserrat Bold" panose="00000800000000000000"/>
                <a:ea typeface="Montserrat Bold" panose="00000800000000000000"/>
                <a:cs typeface="Montserrat Bold" panose="00000800000000000000"/>
                <a:sym typeface="Montserrat Bold" panose="00000800000000000000"/>
              </a:rPr>
              <a:t>The platf</a:t>
            </a:r>
            <a:r>
              <a:rPr lang="en-US" sz="1810" b="1" spc="177">
                <a:solidFill>
                  <a:srgbClr val="000000"/>
                </a:solidFill>
                <a:latin typeface="Montserrat Bold" panose="00000800000000000000"/>
                <a:ea typeface="Montserrat Bold" panose="00000800000000000000"/>
                <a:cs typeface="Montserrat Bold" panose="00000800000000000000"/>
                <a:sym typeface="Montserrat Bold" panose="00000800000000000000"/>
              </a:rPr>
              <a:t>orm is designed with a clean interface and easy navigation. Even first-time users can report or track items without any technical knowledge.</a:t>
            </a:r>
            <a:endParaRPr lang="en-US" sz="1810" b="1" spc="177">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grpSp>
        <p:nvGrpSpPr>
          <p:cNvPr id="25" name="Group 25"/>
          <p:cNvGrpSpPr/>
          <p:nvPr/>
        </p:nvGrpSpPr>
        <p:grpSpPr>
          <a:xfrm rot="0">
            <a:off x="11668168" y="3629850"/>
            <a:ext cx="4595005" cy="3573491"/>
            <a:chOff x="0" y="0"/>
            <a:chExt cx="1210207" cy="941166"/>
          </a:xfrm>
        </p:grpSpPr>
        <p:sp>
          <p:nvSpPr>
            <p:cNvPr id="26" name="Freeform 26"/>
            <p:cNvSpPr/>
            <p:nvPr/>
          </p:nvSpPr>
          <p:spPr>
            <a:xfrm>
              <a:off x="0" y="0"/>
              <a:ext cx="1210207" cy="941166"/>
            </a:xfrm>
            <a:custGeom>
              <a:avLst/>
              <a:gdLst/>
              <a:ahLst/>
              <a:cxnLst/>
              <a:rect l="l" t="t" r="r" b="b"/>
              <a:pathLst>
                <a:path w="1210207" h="941166">
                  <a:moveTo>
                    <a:pt x="33697" y="0"/>
                  </a:moveTo>
                  <a:lnTo>
                    <a:pt x="1176510" y="0"/>
                  </a:lnTo>
                  <a:cubicBezTo>
                    <a:pt x="1195120" y="0"/>
                    <a:pt x="1210207" y="15087"/>
                    <a:pt x="1210207" y="33697"/>
                  </a:cubicBezTo>
                  <a:lnTo>
                    <a:pt x="1210207" y="907469"/>
                  </a:lnTo>
                  <a:cubicBezTo>
                    <a:pt x="1210207" y="916406"/>
                    <a:pt x="1206657" y="924977"/>
                    <a:pt x="1200337" y="931297"/>
                  </a:cubicBezTo>
                  <a:cubicBezTo>
                    <a:pt x="1194018" y="937616"/>
                    <a:pt x="1185447" y="941166"/>
                    <a:pt x="1176510" y="941166"/>
                  </a:cubicBezTo>
                  <a:lnTo>
                    <a:pt x="33697" y="941166"/>
                  </a:lnTo>
                  <a:cubicBezTo>
                    <a:pt x="24760" y="941166"/>
                    <a:pt x="16189" y="937616"/>
                    <a:pt x="9870" y="931297"/>
                  </a:cubicBezTo>
                  <a:cubicBezTo>
                    <a:pt x="3550" y="924977"/>
                    <a:pt x="0" y="916406"/>
                    <a:pt x="0" y="907469"/>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id="27" name="TextBox 27"/>
            <p:cNvSpPr txBox="1"/>
            <p:nvPr/>
          </p:nvSpPr>
          <p:spPr>
            <a:xfrm>
              <a:off x="0" y="-19050"/>
              <a:ext cx="1210207" cy="960216"/>
            </a:xfrm>
            <a:prstGeom prst="rect">
              <a:avLst/>
            </a:prstGeom>
          </p:spPr>
          <p:txBody>
            <a:bodyPr lIns="50800" tIns="50800" rIns="50800" bIns="50800" rtlCol="0" anchor="ctr"/>
            <a:lstStyle/>
            <a:p>
              <a:pPr algn="ctr">
                <a:lnSpc>
                  <a:spcPts val="2860"/>
                </a:lnSpc>
              </a:pPr>
            </a:p>
          </p:txBody>
        </p:sp>
      </p:grpSp>
      <p:grpSp>
        <p:nvGrpSpPr>
          <p:cNvPr id="28" name="Group 28"/>
          <p:cNvGrpSpPr/>
          <p:nvPr/>
        </p:nvGrpSpPr>
        <p:grpSpPr>
          <a:xfrm rot="0">
            <a:off x="12764619" y="3473481"/>
            <a:ext cx="157787" cy="156369"/>
            <a:chOff x="0" y="0"/>
            <a:chExt cx="320400" cy="317520"/>
          </a:xfrm>
        </p:grpSpPr>
        <p:sp>
          <p:nvSpPr>
            <p:cNvPr id="29" name="Freeform 29"/>
            <p:cNvSpPr/>
            <p:nvPr/>
          </p:nvSpPr>
          <p:spPr>
            <a:xfrm>
              <a:off x="0" y="0"/>
              <a:ext cx="320421" cy="329184"/>
            </a:xfrm>
            <a:custGeom>
              <a:avLst/>
              <a:gdLst/>
              <a:ahLst/>
              <a:cxnLst/>
              <a:rect l="l" t="t" r="r" b="b"/>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id="30" name="Group 30"/>
          <p:cNvGrpSpPr/>
          <p:nvPr/>
        </p:nvGrpSpPr>
        <p:grpSpPr>
          <a:xfrm rot="0">
            <a:off x="11795734" y="3473481"/>
            <a:ext cx="1047779" cy="1124013"/>
            <a:chOff x="0" y="0"/>
            <a:chExt cx="2127600" cy="2282400"/>
          </a:xfrm>
        </p:grpSpPr>
        <p:sp>
          <p:nvSpPr>
            <p:cNvPr id="31" name="Freeform 31"/>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sp>
        <p:nvSpPr>
          <p:cNvPr id="32" name="TextBox 32"/>
          <p:cNvSpPr txBox="1"/>
          <p:nvPr/>
        </p:nvSpPr>
        <p:spPr>
          <a:xfrm>
            <a:off x="13210850" y="3740701"/>
            <a:ext cx="2745392" cy="856793"/>
          </a:xfrm>
          <a:prstGeom prst="rect">
            <a:avLst/>
          </a:prstGeom>
        </p:spPr>
        <p:txBody>
          <a:bodyPr lIns="0" tIns="0" rIns="0" bIns="0" rtlCol="0" anchor="t">
            <a:spAutoFit/>
          </a:bodyPr>
          <a:lstStyle/>
          <a:p>
            <a:pPr marL="0" lvl="1" indent="0" algn="l">
              <a:lnSpc>
                <a:spcPts val="3475"/>
              </a:lnSpc>
              <a:spcBef>
                <a:spcPct val="0"/>
              </a:spcBef>
            </a:pPr>
            <a:r>
              <a:rPr lang="en-US" sz="2520" b="1" u="sng" spc="246">
                <a:solidFill>
                  <a:srgbClr val="000000"/>
                </a:solidFill>
                <a:latin typeface="Montserrat Bold" panose="00000800000000000000"/>
                <a:ea typeface="Montserrat Bold" panose="00000800000000000000"/>
                <a:cs typeface="Montserrat Bold" panose="00000800000000000000"/>
                <a:sym typeface="Montserrat Bold" panose="00000800000000000000"/>
              </a:rPr>
              <a:t>Secure Data Handling</a:t>
            </a:r>
            <a:endParaRPr lang="en-US" sz="2520" b="1" u="sng" spc="246">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3" name="TextBox 33"/>
          <p:cNvSpPr txBox="1"/>
          <p:nvPr/>
        </p:nvSpPr>
        <p:spPr>
          <a:xfrm>
            <a:off x="11792116" y="4931806"/>
            <a:ext cx="4434614" cy="1873148"/>
          </a:xfrm>
          <a:prstGeom prst="rect">
            <a:avLst/>
          </a:prstGeom>
        </p:spPr>
        <p:txBody>
          <a:bodyPr lIns="0" tIns="0" rIns="0" bIns="0" rtlCol="0" anchor="t">
            <a:spAutoFit/>
          </a:bodyPr>
          <a:lstStyle/>
          <a:p>
            <a:pPr algn="l">
              <a:lnSpc>
                <a:spcPts val="2495"/>
              </a:lnSpc>
            </a:pPr>
            <a:r>
              <a:rPr lang="en-US" sz="1810" b="1" spc="177">
                <a:solidFill>
                  <a:srgbClr val="000000"/>
                </a:solidFill>
                <a:latin typeface="Montserrat Bold" panose="00000800000000000000"/>
                <a:ea typeface="Montserrat Bold" panose="00000800000000000000"/>
                <a:cs typeface="Montserrat Bold" panose="00000800000000000000"/>
                <a:sym typeface="Montserrat Bold" panose="00000800000000000000"/>
              </a:rPr>
              <a:t>All rep</a:t>
            </a:r>
            <a:r>
              <a:rPr lang="en-US" sz="1810" b="1" spc="177">
                <a:solidFill>
                  <a:srgbClr val="000000"/>
                </a:solidFill>
                <a:latin typeface="Montserrat Bold" panose="00000800000000000000"/>
                <a:ea typeface="Montserrat Bold" panose="00000800000000000000"/>
                <a:cs typeface="Montserrat Bold" panose="00000800000000000000"/>
                <a:sym typeface="Montserrat Bold" panose="00000800000000000000"/>
              </a:rPr>
              <a:t>orts are stored safely using local storage for now, ensuring privacy. In future, the system can be upgraded to cloud for better scalability and security.</a:t>
            </a:r>
            <a:endParaRPr lang="en-US" sz="1810" b="1" spc="177">
              <a:solidFill>
                <a:srgbClr val="000000"/>
              </a:solidFill>
              <a:latin typeface="Montserrat Bold" panose="00000800000000000000"/>
              <a:ea typeface="Montserrat Bold" panose="00000800000000000000"/>
              <a:cs typeface="Montserrat Bold" panose="00000800000000000000"/>
              <a:sym typeface="Montserrat Bold" panose="0000080000000000000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AF2"/>
        </a:solidFill>
        <a:effectLst/>
      </p:bgPr>
    </p:bg>
    <p:spTree>
      <p:nvGrpSpPr>
        <p:cNvPr id="1" name=""/>
        <p:cNvGrpSpPr/>
        <p:nvPr/>
      </p:nvGrpSpPr>
      <p:grpSpPr>
        <a:xfrm>
          <a:off x="0" y="0"/>
          <a:ext cx="0" cy="0"/>
          <a:chOff x="0" y="0"/>
          <a:chExt cx="0" cy="0"/>
        </a:xfrm>
      </p:grpSpPr>
      <p:sp>
        <p:nvSpPr>
          <p:cNvPr id="2" name="Freeform 2"/>
          <p:cNvSpPr/>
          <p:nvPr/>
        </p:nvSpPr>
        <p:spPr>
          <a:xfrm rot="1711277">
            <a:off x="9261101" y="1500259"/>
            <a:ext cx="10771889" cy="1140752"/>
          </a:xfrm>
          <a:custGeom>
            <a:avLst/>
            <a:gdLst/>
            <a:ahLst/>
            <a:cxnLst/>
            <a:rect l="l" t="t" r="r" b="b"/>
            <a:pathLst>
              <a:path w="10771889" h="1140752">
                <a:moveTo>
                  <a:pt x="0" y="0"/>
                </a:moveTo>
                <a:lnTo>
                  <a:pt x="10771889" y="0"/>
                </a:lnTo>
                <a:lnTo>
                  <a:pt x="10771889" y="1140752"/>
                </a:lnTo>
                <a:lnTo>
                  <a:pt x="0" y="1140752"/>
                </a:lnTo>
                <a:lnTo>
                  <a:pt x="0" y="0"/>
                </a:lnTo>
                <a:close/>
              </a:path>
            </a:pathLst>
          </a:custGeom>
          <a:blipFill>
            <a:blip r:embed="rId1"/>
            <a:stretch>
              <a:fillRect t="-86495"/>
            </a:stretch>
          </a:blipFill>
        </p:spPr>
      </p:sp>
      <p:sp>
        <p:nvSpPr>
          <p:cNvPr id="3" name="Freeform 3"/>
          <p:cNvSpPr/>
          <p:nvPr/>
        </p:nvSpPr>
        <p:spPr>
          <a:xfrm rot="-8949716">
            <a:off x="-2342739" y="8347255"/>
            <a:ext cx="10771889" cy="1140752"/>
          </a:xfrm>
          <a:custGeom>
            <a:avLst/>
            <a:gdLst/>
            <a:ahLst/>
            <a:cxnLst/>
            <a:rect l="l" t="t" r="r" b="b"/>
            <a:pathLst>
              <a:path w="10771889" h="1140752">
                <a:moveTo>
                  <a:pt x="0" y="0"/>
                </a:moveTo>
                <a:lnTo>
                  <a:pt x="10771889" y="0"/>
                </a:lnTo>
                <a:lnTo>
                  <a:pt x="10771889" y="1140752"/>
                </a:lnTo>
                <a:lnTo>
                  <a:pt x="0" y="1140752"/>
                </a:lnTo>
                <a:lnTo>
                  <a:pt x="0" y="0"/>
                </a:lnTo>
                <a:close/>
              </a:path>
            </a:pathLst>
          </a:custGeom>
          <a:blipFill>
            <a:blip r:embed="rId1"/>
            <a:stretch>
              <a:fillRect t="-86495"/>
            </a:stretch>
          </a:blipFill>
        </p:spPr>
      </p:sp>
      <p:sp>
        <p:nvSpPr>
          <p:cNvPr id="4" name="TextBox 4"/>
          <p:cNvSpPr txBox="1"/>
          <p:nvPr/>
        </p:nvSpPr>
        <p:spPr>
          <a:xfrm>
            <a:off x="854943" y="390886"/>
            <a:ext cx="9537014" cy="898392"/>
          </a:xfrm>
          <a:prstGeom prst="rect">
            <a:avLst/>
          </a:prstGeom>
        </p:spPr>
        <p:txBody>
          <a:bodyPr lIns="0" tIns="0" rIns="0" bIns="0" rtlCol="0" anchor="t">
            <a:spAutoFit/>
          </a:bodyPr>
          <a:lstStyle/>
          <a:p>
            <a:pPr marL="0" lvl="0" indent="0" algn="l">
              <a:lnSpc>
                <a:spcPts val="7290"/>
              </a:lnSpc>
              <a:spcBef>
                <a:spcPct val="0"/>
              </a:spcBef>
            </a:pPr>
            <a:r>
              <a:rPr lang="en-US" sz="5285" spc="184">
                <a:solidFill>
                  <a:srgbClr val="010101"/>
                </a:solidFill>
                <a:latin typeface="Archivo Black" panose="020B0A03020202020B04"/>
                <a:ea typeface="Archivo Black" panose="020B0A03020202020B04"/>
                <a:cs typeface="Archivo Black" panose="020B0A03020202020B04"/>
                <a:sym typeface="Archivo Black" panose="020B0A03020202020B04"/>
              </a:rPr>
              <a:t>CH</a:t>
            </a:r>
            <a:r>
              <a:rPr lang="en-US" sz="5285" u="none" strike="noStrike" spc="184">
                <a:solidFill>
                  <a:srgbClr val="010101"/>
                </a:solidFill>
                <a:latin typeface="Archivo Black" panose="020B0A03020202020B04"/>
                <a:ea typeface="Archivo Black" panose="020B0A03020202020B04"/>
                <a:cs typeface="Archivo Black" panose="020B0A03020202020B04"/>
                <a:sym typeface="Archivo Black" panose="020B0A03020202020B04"/>
              </a:rPr>
              <a:t>ALLENGES</a:t>
            </a:r>
            <a:endParaRPr lang="en-US" sz="5285" u="none" strike="noStrike" spc="184">
              <a:solidFill>
                <a:srgbClr val="010101"/>
              </a:solidFill>
              <a:latin typeface="Archivo Black" panose="020B0A03020202020B04"/>
              <a:ea typeface="Archivo Black" panose="020B0A03020202020B04"/>
              <a:cs typeface="Archivo Black" panose="020B0A03020202020B04"/>
              <a:sym typeface="Archivo Black" panose="020B0A03020202020B04"/>
            </a:endParaRPr>
          </a:p>
        </p:txBody>
      </p:sp>
      <p:sp>
        <p:nvSpPr>
          <p:cNvPr id="5" name="Freeform 5"/>
          <p:cNvSpPr/>
          <p:nvPr/>
        </p:nvSpPr>
        <p:spPr>
          <a:xfrm>
            <a:off x="2013832" y="3929379"/>
            <a:ext cx="4988948" cy="528334"/>
          </a:xfrm>
          <a:custGeom>
            <a:avLst/>
            <a:gdLst/>
            <a:ahLst/>
            <a:cxnLst/>
            <a:rect l="l" t="t" r="r" b="b"/>
            <a:pathLst>
              <a:path w="4988948" h="528334">
                <a:moveTo>
                  <a:pt x="0" y="0"/>
                </a:moveTo>
                <a:lnTo>
                  <a:pt x="4988948" y="0"/>
                </a:lnTo>
                <a:lnTo>
                  <a:pt x="4988948" y="528334"/>
                </a:lnTo>
                <a:lnTo>
                  <a:pt x="0" y="528334"/>
                </a:lnTo>
                <a:lnTo>
                  <a:pt x="0" y="0"/>
                </a:lnTo>
                <a:close/>
              </a:path>
            </a:pathLst>
          </a:custGeom>
          <a:blipFill>
            <a:blip r:embed="rId1"/>
            <a:stretch>
              <a:fillRect t="-86495"/>
            </a:stretch>
          </a:blipFill>
        </p:spPr>
      </p:sp>
      <p:sp>
        <p:nvSpPr>
          <p:cNvPr id="6" name="Freeform 6"/>
          <p:cNvSpPr/>
          <p:nvPr/>
        </p:nvSpPr>
        <p:spPr>
          <a:xfrm>
            <a:off x="11033854" y="8994133"/>
            <a:ext cx="4988948" cy="528334"/>
          </a:xfrm>
          <a:custGeom>
            <a:avLst/>
            <a:gdLst/>
            <a:ahLst/>
            <a:cxnLst/>
            <a:rect l="l" t="t" r="r" b="b"/>
            <a:pathLst>
              <a:path w="4988948" h="528334">
                <a:moveTo>
                  <a:pt x="0" y="0"/>
                </a:moveTo>
                <a:lnTo>
                  <a:pt x="4988948" y="0"/>
                </a:lnTo>
                <a:lnTo>
                  <a:pt x="4988948" y="528334"/>
                </a:lnTo>
                <a:lnTo>
                  <a:pt x="0" y="528334"/>
                </a:lnTo>
                <a:lnTo>
                  <a:pt x="0" y="0"/>
                </a:lnTo>
                <a:close/>
              </a:path>
            </a:pathLst>
          </a:custGeom>
          <a:blipFill>
            <a:blip r:embed="rId1"/>
            <a:stretch>
              <a:fillRect t="-86495"/>
            </a:stretch>
          </a:blipFill>
        </p:spPr>
      </p:sp>
      <p:sp>
        <p:nvSpPr>
          <p:cNvPr id="7" name="Freeform 7"/>
          <p:cNvSpPr/>
          <p:nvPr/>
        </p:nvSpPr>
        <p:spPr>
          <a:xfrm>
            <a:off x="10878893" y="9627242"/>
            <a:ext cx="4988948" cy="528334"/>
          </a:xfrm>
          <a:custGeom>
            <a:avLst/>
            <a:gdLst/>
            <a:ahLst/>
            <a:cxnLst/>
            <a:rect l="l" t="t" r="r" b="b"/>
            <a:pathLst>
              <a:path w="4988948" h="528334">
                <a:moveTo>
                  <a:pt x="0" y="0"/>
                </a:moveTo>
                <a:lnTo>
                  <a:pt x="4988948" y="0"/>
                </a:lnTo>
                <a:lnTo>
                  <a:pt x="4988948" y="528334"/>
                </a:lnTo>
                <a:lnTo>
                  <a:pt x="0" y="528334"/>
                </a:lnTo>
                <a:lnTo>
                  <a:pt x="0" y="0"/>
                </a:lnTo>
                <a:close/>
              </a:path>
            </a:pathLst>
          </a:custGeom>
          <a:blipFill>
            <a:blip r:embed="rId1"/>
            <a:stretch>
              <a:fillRect t="-86495"/>
            </a:stretch>
          </a:blipFill>
        </p:spPr>
      </p:sp>
      <p:sp>
        <p:nvSpPr>
          <p:cNvPr id="8" name="Freeform 8"/>
          <p:cNvSpPr/>
          <p:nvPr/>
        </p:nvSpPr>
        <p:spPr>
          <a:xfrm>
            <a:off x="11016914" y="7819154"/>
            <a:ext cx="4988948" cy="528334"/>
          </a:xfrm>
          <a:custGeom>
            <a:avLst/>
            <a:gdLst/>
            <a:ahLst/>
            <a:cxnLst/>
            <a:rect l="l" t="t" r="r" b="b"/>
            <a:pathLst>
              <a:path w="4988948" h="528334">
                <a:moveTo>
                  <a:pt x="0" y="0"/>
                </a:moveTo>
                <a:lnTo>
                  <a:pt x="4988948" y="0"/>
                </a:lnTo>
                <a:lnTo>
                  <a:pt x="4988948" y="528333"/>
                </a:lnTo>
                <a:lnTo>
                  <a:pt x="0" y="528333"/>
                </a:lnTo>
                <a:lnTo>
                  <a:pt x="0" y="0"/>
                </a:lnTo>
                <a:close/>
              </a:path>
            </a:pathLst>
          </a:custGeom>
          <a:blipFill>
            <a:blip r:embed="rId1"/>
            <a:stretch>
              <a:fillRect t="-86495"/>
            </a:stretch>
          </a:blipFill>
        </p:spPr>
      </p:sp>
      <p:grpSp>
        <p:nvGrpSpPr>
          <p:cNvPr id="9" name="Group 9"/>
          <p:cNvGrpSpPr/>
          <p:nvPr/>
        </p:nvGrpSpPr>
        <p:grpSpPr>
          <a:xfrm rot="0">
            <a:off x="641400" y="1289278"/>
            <a:ext cx="7733811" cy="2669337"/>
            <a:chOff x="0" y="0"/>
            <a:chExt cx="2210542" cy="762972"/>
          </a:xfrm>
        </p:grpSpPr>
        <p:sp>
          <p:nvSpPr>
            <p:cNvPr id="10" name="Freeform 10"/>
            <p:cNvSpPr/>
            <p:nvPr/>
          </p:nvSpPr>
          <p:spPr>
            <a:xfrm>
              <a:off x="0" y="0"/>
              <a:ext cx="2210542" cy="762972"/>
            </a:xfrm>
            <a:custGeom>
              <a:avLst/>
              <a:gdLst/>
              <a:ahLst/>
              <a:cxnLst/>
              <a:rect l="l" t="t" r="r" b="b"/>
              <a:pathLst>
                <a:path w="2210542" h="762972">
                  <a:moveTo>
                    <a:pt x="13014" y="0"/>
                  </a:moveTo>
                  <a:lnTo>
                    <a:pt x="2197528" y="0"/>
                  </a:lnTo>
                  <a:cubicBezTo>
                    <a:pt x="2204715" y="0"/>
                    <a:pt x="2210542" y="5826"/>
                    <a:pt x="2210542" y="13014"/>
                  </a:cubicBezTo>
                  <a:lnTo>
                    <a:pt x="2210542" y="749958"/>
                  </a:lnTo>
                  <a:cubicBezTo>
                    <a:pt x="2210542" y="753410"/>
                    <a:pt x="2209171" y="756720"/>
                    <a:pt x="2206730" y="759160"/>
                  </a:cubicBezTo>
                  <a:cubicBezTo>
                    <a:pt x="2204290" y="761601"/>
                    <a:pt x="2200980" y="762972"/>
                    <a:pt x="2197528" y="762972"/>
                  </a:cubicBezTo>
                  <a:lnTo>
                    <a:pt x="13014" y="762972"/>
                  </a:lnTo>
                  <a:cubicBezTo>
                    <a:pt x="9562" y="762972"/>
                    <a:pt x="6252" y="761601"/>
                    <a:pt x="3812" y="759160"/>
                  </a:cubicBezTo>
                  <a:cubicBezTo>
                    <a:pt x="1371" y="756720"/>
                    <a:pt x="0" y="753410"/>
                    <a:pt x="0" y="749958"/>
                  </a:cubicBezTo>
                  <a:lnTo>
                    <a:pt x="0" y="13014"/>
                  </a:lnTo>
                  <a:cubicBezTo>
                    <a:pt x="0" y="9562"/>
                    <a:pt x="1371" y="6252"/>
                    <a:pt x="3812" y="3812"/>
                  </a:cubicBezTo>
                  <a:cubicBezTo>
                    <a:pt x="6252" y="1371"/>
                    <a:pt x="9562" y="0"/>
                    <a:pt x="13014" y="0"/>
                  </a:cubicBezTo>
                  <a:close/>
                </a:path>
              </a:pathLst>
            </a:custGeom>
            <a:solidFill>
              <a:srgbClr val="100F0D"/>
            </a:solidFill>
          </p:spPr>
        </p:sp>
        <p:sp>
          <p:nvSpPr>
            <p:cNvPr id="11" name="TextBox 11"/>
            <p:cNvSpPr txBox="1"/>
            <p:nvPr/>
          </p:nvSpPr>
          <p:spPr>
            <a:xfrm>
              <a:off x="0" y="-38100"/>
              <a:ext cx="2210542" cy="801072"/>
            </a:xfrm>
            <a:prstGeom prst="rect">
              <a:avLst/>
            </a:prstGeom>
          </p:spPr>
          <p:txBody>
            <a:bodyPr lIns="50800" tIns="50800" rIns="50800" bIns="50800" rtlCol="0" anchor="ctr"/>
            <a:lstStyle/>
            <a:p>
              <a:pPr algn="ctr">
                <a:lnSpc>
                  <a:spcPts val="2905"/>
                </a:lnSpc>
              </a:pPr>
            </a:p>
          </p:txBody>
        </p:sp>
      </p:grpSp>
      <p:grpSp>
        <p:nvGrpSpPr>
          <p:cNvPr id="12" name="Group 12"/>
          <p:cNvGrpSpPr/>
          <p:nvPr/>
        </p:nvGrpSpPr>
        <p:grpSpPr>
          <a:xfrm rot="0">
            <a:off x="5941333" y="4193546"/>
            <a:ext cx="7919226" cy="2669337"/>
            <a:chOff x="0" y="0"/>
            <a:chExt cx="2263539" cy="762972"/>
          </a:xfrm>
        </p:grpSpPr>
        <p:sp>
          <p:nvSpPr>
            <p:cNvPr id="13" name="Freeform 13"/>
            <p:cNvSpPr/>
            <p:nvPr/>
          </p:nvSpPr>
          <p:spPr>
            <a:xfrm>
              <a:off x="0" y="0"/>
              <a:ext cx="2263539" cy="762972"/>
            </a:xfrm>
            <a:custGeom>
              <a:avLst/>
              <a:gdLst/>
              <a:ahLst/>
              <a:cxnLst/>
              <a:rect l="l" t="t" r="r" b="b"/>
              <a:pathLst>
                <a:path w="2263539" h="762972">
                  <a:moveTo>
                    <a:pt x="12709" y="0"/>
                  </a:moveTo>
                  <a:lnTo>
                    <a:pt x="2250830" y="0"/>
                  </a:lnTo>
                  <a:cubicBezTo>
                    <a:pt x="2254200" y="0"/>
                    <a:pt x="2257433" y="1339"/>
                    <a:pt x="2259816" y="3722"/>
                  </a:cubicBezTo>
                  <a:cubicBezTo>
                    <a:pt x="2262200" y="6106"/>
                    <a:pt x="2263539" y="9338"/>
                    <a:pt x="2263539" y="12709"/>
                  </a:cubicBezTo>
                  <a:lnTo>
                    <a:pt x="2263539" y="750263"/>
                  </a:lnTo>
                  <a:cubicBezTo>
                    <a:pt x="2263539" y="757282"/>
                    <a:pt x="2257849" y="762972"/>
                    <a:pt x="2250830" y="762972"/>
                  </a:cubicBezTo>
                  <a:lnTo>
                    <a:pt x="12709" y="762972"/>
                  </a:lnTo>
                  <a:cubicBezTo>
                    <a:pt x="9338" y="762972"/>
                    <a:pt x="6106" y="761633"/>
                    <a:pt x="3722" y="759250"/>
                  </a:cubicBezTo>
                  <a:cubicBezTo>
                    <a:pt x="1339" y="756866"/>
                    <a:pt x="0" y="753634"/>
                    <a:pt x="0" y="750263"/>
                  </a:cubicBezTo>
                  <a:lnTo>
                    <a:pt x="0" y="12709"/>
                  </a:lnTo>
                  <a:cubicBezTo>
                    <a:pt x="0" y="5690"/>
                    <a:pt x="5690" y="0"/>
                    <a:pt x="12709" y="0"/>
                  </a:cubicBezTo>
                  <a:close/>
                </a:path>
              </a:pathLst>
            </a:custGeom>
            <a:solidFill>
              <a:srgbClr val="100F0D"/>
            </a:solidFill>
          </p:spPr>
        </p:sp>
        <p:sp>
          <p:nvSpPr>
            <p:cNvPr id="14" name="TextBox 14"/>
            <p:cNvSpPr txBox="1"/>
            <p:nvPr/>
          </p:nvSpPr>
          <p:spPr>
            <a:xfrm>
              <a:off x="0" y="-38100"/>
              <a:ext cx="2263539" cy="801072"/>
            </a:xfrm>
            <a:prstGeom prst="rect">
              <a:avLst/>
            </a:prstGeom>
          </p:spPr>
          <p:txBody>
            <a:bodyPr lIns="50800" tIns="50800" rIns="50800" bIns="50800" rtlCol="0" anchor="ctr"/>
            <a:lstStyle/>
            <a:p>
              <a:pPr algn="ctr">
                <a:lnSpc>
                  <a:spcPts val="2905"/>
                </a:lnSpc>
              </a:pPr>
            </a:p>
          </p:txBody>
        </p:sp>
      </p:grpSp>
      <p:grpSp>
        <p:nvGrpSpPr>
          <p:cNvPr id="15" name="Group 15"/>
          <p:cNvGrpSpPr/>
          <p:nvPr/>
        </p:nvGrpSpPr>
        <p:grpSpPr>
          <a:xfrm rot="0">
            <a:off x="9487435" y="6989431"/>
            <a:ext cx="7771865" cy="2675707"/>
            <a:chOff x="0" y="0"/>
            <a:chExt cx="2221419" cy="764793"/>
          </a:xfrm>
        </p:grpSpPr>
        <p:sp>
          <p:nvSpPr>
            <p:cNvPr id="16" name="Freeform 16"/>
            <p:cNvSpPr/>
            <p:nvPr/>
          </p:nvSpPr>
          <p:spPr>
            <a:xfrm>
              <a:off x="0" y="0"/>
              <a:ext cx="2221418" cy="764793"/>
            </a:xfrm>
            <a:custGeom>
              <a:avLst/>
              <a:gdLst/>
              <a:ahLst/>
              <a:cxnLst/>
              <a:rect l="l" t="t" r="r" b="b"/>
              <a:pathLst>
                <a:path w="2221418" h="764793">
                  <a:moveTo>
                    <a:pt x="12950" y="0"/>
                  </a:moveTo>
                  <a:lnTo>
                    <a:pt x="2208468" y="0"/>
                  </a:lnTo>
                  <a:cubicBezTo>
                    <a:pt x="2211903" y="0"/>
                    <a:pt x="2215197" y="1364"/>
                    <a:pt x="2217625" y="3793"/>
                  </a:cubicBezTo>
                  <a:cubicBezTo>
                    <a:pt x="2220054" y="6222"/>
                    <a:pt x="2221418" y="9515"/>
                    <a:pt x="2221418" y="12950"/>
                  </a:cubicBezTo>
                  <a:lnTo>
                    <a:pt x="2221418" y="751843"/>
                  </a:lnTo>
                  <a:cubicBezTo>
                    <a:pt x="2221418" y="755277"/>
                    <a:pt x="2220054" y="758571"/>
                    <a:pt x="2217625" y="761000"/>
                  </a:cubicBezTo>
                  <a:cubicBezTo>
                    <a:pt x="2215197" y="763428"/>
                    <a:pt x="2211903" y="764793"/>
                    <a:pt x="2208468" y="764793"/>
                  </a:cubicBezTo>
                  <a:lnTo>
                    <a:pt x="12950" y="764793"/>
                  </a:lnTo>
                  <a:cubicBezTo>
                    <a:pt x="9515" y="764793"/>
                    <a:pt x="6222" y="763428"/>
                    <a:pt x="3793" y="761000"/>
                  </a:cubicBezTo>
                  <a:cubicBezTo>
                    <a:pt x="1364" y="758571"/>
                    <a:pt x="0" y="755277"/>
                    <a:pt x="0" y="751843"/>
                  </a:cubicBezTo>
                  <a:lnTo>
                    <a:pt x="0" y="12950"/>
                  </a:lnTo>
                  <a:cubicBezTo>
                    <a:pt x="0" y="9515"/>
                    <a:pt x="1364" y="6222"/>
                    <a:pt x="3793" y="3793"/>
                  </a:cubicBezTo>
                  <a:cubicBezTo>
                    <a:pt x="6222" y="1364"/>
                    <a:pt x="9515" y="0"/>
                    <a:pt x="12950" y="0"/>
                  </a:cubicBezTo>
                  <a:close/>
                </a:path>
              </a:pathLst>
            </a:custGeom>
            <a:solidFill>
              <a:srgbClr val="100F0D"/>
            </a:solidFill>
          </p:spPr>
        </p:sp>
        <p:sp>
          <p:nvSpPr>
            <p:cNvPr id="17" name="TextBox 17"/>
            <p:cNvSpPr txBox="1"/>
            <p:nvPr/>
          </p:nvSpPr>
          <p:spPr>
            <a:xfrm>
              <a:off x="0" y="-38100"/>
              <a:ext cx="2221419" cy="802893"/>
            </a:xfrm>
            <a:prstGeom prst="rect">
              <a:avLst/>
            </a:prstGeom>
          </p:spPr>
          <p:txBody>
            <a:bodyPr lIns="50800" tIns="50800" rIns="50800" bIns="50800" rtlCol="0" anchor="ctr"/>
            <a:lstStyle/>
            <a:p>
              <a:pPr algn="ctr">
                <a:lnSpc>
                  <a:spcPts val="2905"/>
                </a:lnSpc>
              </a:pPr>
            </a:p>
          </p:txBody>
        </p:sp>
      </p:grpSp>
      <p:grpSp>
        <p:nvGrpSpPr>
          <p:cNvPr id="18" name="Group 18"/>
          <p:cNvGrpSpPr>
            <a:grpSpLocks noChangeAspect="1"/>
          </p:cNvGrpSpPr>
          <p:nvPr/>
        </p:nvGrpSpPr>
        <p:grpSpPr>
          <a:xfrm rot="0">
            <a:off x="-46214" y="5676513"/>
            <a:ext cx="8213353" cy="4620012"/>
            <a:chOff x="0" y="0"/>
            <a:chExt cx="6089457" cy="3425320"/>
          </a:xfrm>
        </p:grpSpPr>
        <p:sp>
          <p:nvSpPr>
            <p:cNvPr id="19" name="Freeform 19"/>
            <p:cNvSpPr/>
            <p:nvPr/>
          </p:nvSpPr>
          <p:spPr>
            <a:xfrm>
              <a:off x="0" y="0"/>
              <a:ext cx="6089457" cy="3425320"/>
            </a:xfrm>
            <a:custGeom>
              <a:avLst/>
              <a:gdLst/>
              <a:ahLst/>
              <a:cxnLst/>
              <a:rect l="l" t="t" r="r" b="b"/>
              <a:pathLst>
                <a:path w="6089457" h="3425320">
                  <a:moveTo>
                    <a:pt x="0" y="0"/>
                  </a:moveTo>
                  <a:lnTo>
                    <a:pt x="0" y="3425320"/>
                  </a:lnTo>
                  <a:lnTo>
                    <a:pt x="6089457" y="3425320"/>
                  </a:lnTo>
                  <a:cubicBezTo>
                    <a:pt x="4059638" y="2283546"/>
                    <a:pt x="2029819" y="1141773"/>
                    <a:pt x="0" y="0"/>
                  </a:cubicBezTo>
                  <a:close/>
                </a:path>
              </a:pathLst>
            </a:custGeom>
            <a:solidFill>
              <a:srgbClr val="D94D4D"/>
            </a:solidFill>
          </p:spPr>
        </p:sp>
        <p:sp>
          <p:nvSpPr>
            <p:cNvPr id="20" name="Freeform 20"/>
            <p:cNvSpPr/>
            <p:nvPr/>
          </p:nvSpPr>
          <p:spPr>
            <a:xfrm>
              <a:off x="0" y="0"/>
              <a:ext cx="6089457" cy="3425320"/>
            </a:xfrm>
            <a:custGeom>
              <a:avLst/>
              <a:gdLst/>
              <a:ahLst/>
              <a:cxnLst/>
              <a:rect l="l" t="t" r="r" b="b"/>
              <a:pathLst>
                <a:path w="6089457" h="3425320">
                  <a:moveTo>
                    <a:pt x="0" y="0"/>
                  </a:moveTo>
                  <a:lnTo>
                    <a:pt x="0" y="3425320"/>
                  </a:lnTo>
                  <a:lnTo>
                    <a:pt x="6089457" y="3425320"/>
                  </a:lnTo>
                  <a:cubicBezTo>
                    <a:pt x="4059638" y="2283546"/>
                    <a:pt x="2029819" y="1141773"/>
                    <a:pt x="0" y="0"/>
                  </a:cubicBezTo>
                  <a:close/>
                </a:path>
              </a:pathLst>
            </a:custGeom>
            <a:blipFill>
              <a:blip r:embed="rId2"/>
              <a:stretch>
                <a:fillRect l="-98184" t="-51103" r="-41729" b="-133327"/>
              </a:stretch>
            </a:blipFill>
          </p:spPr>
        </p:sp>
      </p:grpSp>
      <p:grpSp>
        <p:nvGrpSpPr>
          <p:cNvPr id="21" name="Group 21"/>
          <p:cNvGrpSpPr>
            <a:grpSpLocks noChangeAspect="1"/>
          </p:cNvGrpSpPr>
          <p:nvPr/>
        </p:nvGrpSpPr>
        <p:grpSpPr>
          <a:xfrm rot="0">
            <a:off x="9963395" y="-6332"/>
            <a:ext cx="8324605" cy="4682591"/>
            <a:chOff x="0" y="0"/>
            <a:chExt cx="6089457" cy="3425320"/>
          </a:xfrm>
        </p:grpSpPr>
        <p:sp>
          <p:nvSpPr>
            <p:cNvPr id="22" name="Freeform 22"/>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id="23" name="Freeform 23"/>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blipFill>
              <a:blip r:embed="rId3"/>
              <a:stretch>
                <a:fillRect t="-5555" b="-5555"/>
              </a:stretch>
            </a:blipFill>
          </p:spPr>
        </p:sp>
      </p:grpSp>
      <p:sp>
        <p:nvSpPr>
          <p:cNvPr id="24" name="TextBox 24"/>
          <p:cNvSpPr txBox="1"/>
          <p:nvPr/>
        </p:nvSpPr>
        <p:spPr>
          <a:xfrm>
            <a:off x="854943" y="1517024"/>
            <a:ext cx="7343368" cy="2486875"/>
          </a:xfrm>
          <a:prstGeom prst="rect">
            <a:avLst/>
          </a:prstGeom>
        </p:spPr>
        <p:txBody>
          <a:bodyPr lIns="0" tIns="0" rIns="0" bIns="0" rtlCol="0" anchor="t">
            <a:spAutoFit/>
          </a:bodyPr>
          <a:lstStyle/>
          <a:p>
            <a:pPr marL="436245" lvl="1" indent="-218440" algn="l">
              <a:lnSpc>
                <a:spcPts val="2830"/>
              </a:lnSpc>
              <a:buFont typeface="Arial" panose="020B0604020202020204"/>
              <a:buChar char="•"/>
            </a:pPr>
            <a:r>
              <a:rPr lang="en-US" sz="2020" b="1" spc="-40">
                <a:solidFill>
                  <a:srgbClr val="FFFFFF"/>
                </a:solidFill>
                <a:latin typeface="Montserrat Bold" panose="00000800000000000000"/>
                <a:ea typeface="Montserrat Bold" panose="00000800000000000000"/>
                <a:cs typeface="Montserrat Bold" panose="00000800000000000000"/>
                <a:sym typeface="Montserrat Bold" panose="00000800000000000000"/>
              </a:rPr>
              <a:t>Working Alone – Managing the entire project (frontend + backend) without any team support.</a:t>
            </a:r>
            <a:endParaRPr lang="en-US" sz="2020" b="1" spc="-40">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a:p>
            <a:pPr marL="436245" lvl="1" indent="-218440" algn="l">
              <a:lnSpc>
                <a:spcPts val="2830"/>
              </a:lnSpc>
              <a:buFont typeface="Arial" panose="020B0604020202020204"/>
              <a:buChar char="•"/>
            </a:pPr>
            <a:r>
              <a:rPr lang="en-US" sz="2020" b="1" spc="-40">
                <a:solidFill>
                  <a:srgbClr val="FFFFFF"/>
                </a:solidFill>
                <a:latin typeface="Montserrat Bold" panose="00000800000000000000"/>
                <a:ea typeface="Montserrat Bold" panose="00000800000000000000"/>
                <a:cs typeface="Montserrat Bold" panose="00000800000000000000"/>
                <a:sym typeface="Montserrat Bold" panose="00000800000000000000"/>
              </a:rPr>
              <a:t>Time Management – Balancing coding, design, and testing in limited time.</a:t>
            </a:r>
            <a:endParaRPr lang="en-US" sz="2020" b="1" spc="-40">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a:p>
            <a:pPr marL="436245" lvl="1" indent="-218440" algn="l">
              <a:lnSpc>
                <a:spcPts val="2830"/>
              </a:lnSpc>
              <a:buFont typeface="Arial" panose="020B0604020202020204"/>
              <a:buChar char="•"/>
            </a:pPr>
            <a:r>
              <a:rPr lang="en-US" sz="2020" b="1" spc="-40">
                <a:solidFill>
                  <a:srgbClr val="FFFFFF"/>
                </a:solidFill>
                <a:latin typeface="Montserrat Bold" panose="00000800000000000000"/>
                <a:ea typeface="Montserrat Bold" panose="00000800000000000000"/>
                <a:cs typeface="Montserrat Bold" panose="00000800000000000000"/>
                <a:sym typeface="Montserrat Bold" panose="00000800000000000000"/>
              </a:rPr>
              <a:t>Technical Errors – Debugging issues in React, FastAPI, and database connectivity alone.</a:t>
            </a:r>
            <a:endParaRPr lang="en-US" sz="2020" b="1" spc="-40">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a:p>
            <a:pPr algn="l">
              <a:lnSpc>
                <a:spcPts val="2830"/>
              </a:lnSpc>
              <a:spcBef>
                <a:spcPct val="0"/>
              </a:spcBef>
            </a:pPr>
          </a:p>
        </p:txBody>
      </p:sp>
      <p:sp>
        <p:nvSpPr>
          <p:cNvPr id="25" name="TextBox 25"/>
          <p:cNvSpPr txBox="1"/>
          <p:nvPr/>
        </p:nvSpPr>
        <p:spPr>
          <a:xfrm>
            <a:off x="5941333" y="4638159"/>
            <a:ext cx="7861580" cy="1764755"/>
          </a:xfrm>
          <a:prstGeom prst="rect">
            <a:avLst/>
          </a:prstGeom>
        </p:spPr>
        <p:txBody>
          <a:bodyPr lIns="0" tIns="0" rIns="0" bIns="0" rtlCol="0" anchor="t">
            <a:spAutoFit/>
          </a:bodyPr>
          <a:lstStyle/>
          <a:p>
            <a:pPr marL="434340" lvl="1" indent="-217170" algn="l">
              <a:lnSpc>
                <a:spcPts val="2815"/>
              </a:lnSpc>
              <a:buFont typeface="Arial" panose="020B0604020202020204"/>
              <a:buChar char="•"/>
            </a:pPr>
            <a:r>
              <a:rPr lang="en-US" sz="2010" b="1" spc="-40">
                <a:solidFill>
                  <a:srgbClr val="FFFFFF"/>
                </a:solidFill>
                <a:latin typeface="Montserrat Bold" panose="00000800000000000000"/>
                <a:ea typeface="Montserrat Bold" panose="00000800000000000000"/>
                <a:cs typeface="Montserrat Bold" panose="00000800000000000000"/>
                <a:sym typeface="Montserrat Bold" panose="00000800000000000000"/>
              </a:rPr>
              <a:t>Integration Issues – Connecting frontend (React) with backend (FastAPI) smoothly.</a:t>
            </a:r>
            <a:endParaRPr lang="en-US" sz="2010" b="1" spc="-40">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a:p>
            <a:pPr marL="434340" lvl="1" indent="-217170" algn="l">
              <a:lnSpc>
                <a:spcPts val="2815"/>
              </a:lnSpc>
              <a:buFont typeface="Arial" panose="020B0604020202020204"/>
              <a:buChar char="•"/>
            </a:pPr>
            <a:r>
              <a:rPr lang="en-US" sz="2010" b="1" spc="-40">
                <a:solidFill>
                  <a:srgbClr val="FFFFFF"/>
                </a:solidFill>
                <a:latin typeface="Montserrat Bold" panose="00000800000000000000"/>
                <a:ea typeface="Montserrat Bold" panose="00000800000000000000"/>
                <a:cs typeface="Montserrat Bold" panose="00000800000000000000"/>
                <a:sym typeface="Montserrat Bold" panose="00000800000000000000"/>
              </a:rPr>
              <a:t>Testing on Real Use Cases – Making sure booking, tracking, and reports work like real-world Mumbai locals.</a:t>
            </a:r>
            <a:endParaRPr lang="en-US" sz="2010" b="1" spc="-40">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a:p>
            <a:pPr algn="l">
              <a:lnSpc>
                <a:spcPts val="2815"/>
              </a:lnSpc>
              <a:spcBef>
                <a:spcPct val="0"/>
              </a:spcBef>
            </a:pPr>
          </a:p>
        </p:txBody>
      </p:sp>
      <p:sp>
        <p:nvSpPr>
          <p:cNvPr id="26" name="TextBox 26"/>
          <p:cNvSpPr txBox="1"/>
          <p:nvPr/>
        </p:nvSpPr>
        <p:spPr>
          <a:xfrm>
            <a:off x="9642395" y="7145842"/>
            <a:ext cx="7404478" cy="2324785"/>
          </a:xfrm>
          <a:prstGeom prst="rect">
            <a:avLst/>
          </a:prstGeom>
        </p:spPr>
        <p:txBody>
          <a:bodyPr lIns="0" tIns="0" rIns="0" bIns="0" rtlCol="0" anchor="t">
            <a:spAutoFit/>
          </a:bodyPr>
          <a:lstStyle/>
          <a:p>
            <a:pPr marL="407670" lvl="1" indent="-203835" algn="l">
              <a:lnSpc>
                <a:spcPts val="2640"/>
              </a:lnSpc>
              <a:buFont typeface="Arial" panose="020B0604020202020204"/>
              <a:buChar char="•"/>
            </a:pPr>
            <a:r>
              <a:rPr lang="en-US" sz="1885" b="1" spc="-37">
                <a:solidFill>
                  <a:srgbClr val="FFFFFF"/>
                </a:solidFill>
                <a:latin typeface="Montserrat Bold" panose="00000800000000000000"/>
                <a:ea typeface="Montserrat Bold" panose="00000800000000000000"/>
                <a:cs typeface="Montserrat Bold" panose="00000800000000000000"/>
                <a:sym typeface="Montserrat Bold" panose="00000800000000000000"/>
              </a:rPr>
              <a:t>User-Friendly Design – Making sure the app is simple and easy for normal passengers to use.</a:t>
            </a:r>
            <a:endParaRPr lang="en-US" sz="1885" b="1" spc="-37">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a:p>
            <a:pPr marL="407670" lvl="1" indent="-203835" algn="l">
              <a:lnSpc>
                <a:spcPts val="2640"/>
              </a:lnSpc>
              <a:buFont typeface="Arial" panose="020B0604020202020204"/>
              <a:buChar char="•"/>
            </a:pPr>
            <a:r>
              <a:rPr lang="en-US" sz="1885" b="1" spc="-37">
                <a:solidFill>
                  <a:srgbClr val="FFFFFF"/>
                </a:solidFill>
                <a:latin typeface="Montserrat Bold" panose="00000800000000000000"/>
                <a:ea typeface="Montserrat Bold" panose="00000800000000000000"/>
                <a:cs typeface="Montserrat Bold" panose="00000800000000000000"/>
                <a:sym typeface="Montserrat Bold" panose="00000800000000000000"/>
              </a:rPr>
              <a:t>Learning Curve – Exploring new tools and libraries while implementing the project.</a:t>
            </a:r>
            <a:endParaRPr lang="en-US" sz="1885" b="1" spc="-37">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a:p>
            <a:pPr marL="407670" lvl="1" indent="-203835" algn="l">
              <a:lnSpc>
                <a:spcPts val="2640"/>
              </a:lnSpc>
              <a:buFont typeface="Arial" panose="020B0604020202020204"/>
              <a:buChar char="•"/>
            </a:pPr>
            <a:r>
              <a:rPr lang="en-US" sz="1885" b="1" spc="-37">
                <a:solidFill>
                  <a:srgbClr val="FFFFFF"/>
                </a:solidFill>
                <a:latin typeface="Montserrat Bold" panose="00000800000000000000"/>
                <a:ea typeface="Montserrat Bold" panose="00000800000000000000"/>
                <a:cs typeface="Montserrat Bold" panose="00000800000000000000"/>
                <a:sym typeface="Montserrat Bold" panose="00000800000000000000"/>
              </a:rPr>
              <a:t>Data Handling – Managing local storage and ensuring correct tracking of lost &amp; found items.</a:t>
            </a:r>
            <a:endParaRPr lang="en-US" sz="1885" b="1" spc="-37">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a:p>
            <a:pPr algn="l">
              <a:lnSpc>
                <a:spcPts val="2640"/>
              </a:lnSpc>
              <a:spcBef>
                <a:spcPct val="0"/>
              </a:spcBef>
            </a:p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AF2"/>
        </a:solidFill>
        <a:effectLst/>
      </p:bgPr>
    </p:bg>
    <p:spTree>
      <p:nvGrpSpPr>
        <p:cNvPr id="1" name=""/>
        <p:cNvGrpSpPr/>
        <p:nvPr/>
      </p:nvGrpSpPr>
      <p:grpSpPr>
        <a:xfrm>
          <a:off x="0" y="0"/>
          <a:ext cx="0" cy="0"/>
          <a:chOff x="0" y="0"/>
          <a:chExt cx="0" cy="0"/>
        </a:xfrm>
      </p:grpSpPr>
      <p:sp>
        <p:nvSpPr>
          <p:cNvPr id="2" name="Freeform 2"/>
          <p:cNvSpPr/>
          <p:nvPr/>
        </p:nvSpPr>
        <p:spPr>
          <a:xfrm>
            <a:off x="9659420" y="8263127"/>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1"/>
            <a:stretch>
              <a:fillRect t="-25622"/>
            </a:stretch>
          </a:blipFill>
        </p:spPr>
      </p:sp>
      <p:grpSp>
        <p:nvGrpSpPr>
          <p:cNvPr id="3" name="Group 3"/>
          <p:cNvGrpSpPr>
            <a:grpSpLocks noChangeAspect="1"/>
          </p:cNvGrpSpPr>
          <p:nvPr/>
        </p:nvGrpSpPr>
        <p:grpSpPr>
          <a:xfrm rot="0">
            <a:off x="9659420" y="5607622"/>
            <a:ext cx="2799147" cy="2799147"/>
            <a:chOff x="0" y="0"/>
            <a:chExt cx="6350000" cy="6350000"/>
          </a:xfrm>
        </p:grpSpPr>
        <p:sp>
          <p:nvSpPr>
            <p:cNvPr id="4" name="Freeform 4"/>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2"/>
              <a:stretch>
                <a:fillRect l="-30016" r="-30016"/>
              </a:stretch>
            </a:blipFill>
          </p:spPr>
        </p:sp>
      </p:grpSp>
      <p:sp>
        <p:nvSpPr>
          <p:cNvPr id="5" name="Freeform 5"/>
          <p:cNvSpPr/>
          <p:nvPr/>
        </p:nvSpPr>
        <p:spPr>
          <a:xfrm>
            <a:off x="9659420" y="4799097"/>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1"/>
            <a:stretch>
              <a:fillRect t="-25622"/>
            </a:stretch>
          </a:blipFill>
        </p:spPr>
      </p:sp>
      <p:grpSp>
        <p:nvGrpSpPr>
          <p:cNvPr id="6" name="Group 6"/>
          <p:cNvGrpSpPr>
            <a:grpSpLocks noChangeAspect="1"/>
          </p:cNvGrpSpPr>
          <p:nvPr/>
        </p:nvGrpSpPr>
        <p:grpSpPr>
          <a:xfrm rot="0">
            <a:off x="9659420" y="2143592"/>
            <a:ext cx="2799147" cy="2799147"/>
            <a:chOff x="0" y="0"/>
            <a:chExt cx="6350000" cy="6350000"/>
          </a:xfrm>
        </p:grpSpPr>
        <p:sp>
          <p:nvSpPr>
            <p:cNvPr id="7" name="Freeform 7"/>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3"/>
              <a:stretch>
                <a:fillRect l="-24991" r="-24991"/>
              </a:stretch>
            </a:blipFill>
          </p:spPr>
        </p:sp>
      </p:grpSp>
      <p:sp>
        <p:nvSpPr>
          <p:cNvPr id="8" name="Freeform 8"/>
          <p:cNvSpPr/>
          <p:nvPr/>
        </p:nvSpPr>
        <p:spPr>
          <a:xfrm>
            <a:off x="2179183" y="6826068"/>
            <a:ext cx="6851587" cy="1077187"/>
          </a:xfrm>
          <a:custGeom>
            <a:avLst/>
            <a:gdLst/>
            <a:ahLst/>
            <a:cxnLst/>
            <a:rect l="l" t="t" r="r" b="b"/>
            <a:pathLst>
              <a:path w="6851587" h="1077187">
                <a:moveTo>
                  <a:pt x="0" y="0"/>
                </a:moveTo>
                <a:lnTo>
                  <a:pt x="6851587" y="0"/>
                </a:lnTo>
                <a:lnTo>
                  <a:pt x="6851587" y="1077187"/>
                </a:lnTo>
                <a:lnTo>
                  <a:pt x="0" y="1077187"/>
                </a:lnTo>
                <a:lnTo>
                  <a:pt x="0" y="0"/>
                </a:lnTo>
                <a:close/>
              </a:path>
            </a:pathLst>
          </a:custGeom>
          <a:blipFill>
            <a:blip r:embed="rId1"/>
            <a:stretch>
              <a:fillRect t="-25622"/>
            </a:stretch>
          </a:blipFill>
        </p:spPr>
      </p:sp>
      <p:grpSp>
        <p:nvGrpSpPr>
          <p:cNvPr id="9" name="Group 9"/>
          <p:cNvGrpSpPr>
            <a:grpSpLocks noChangeAspect="1"/>
          </p:cNvGrpSpPr>
          <p:nvPr/>
        </p:nvGrpSpPr>
        <p:grpSpPr>
          <a:xfrm rot="0">
            <a:off x="2240447" y="3594570"/>
            <a:ext cx="6790323" cy="3819509"/>
            <a:chOff x="0" y="0"/>
            <a:chExt cx="11289030" cy="6350000"/>
          </a:xfrm>
        </p:grpSpPr>
        <p:sp>
          <p:nvSpPr>
            <p:cNvPr id="10" name="Freeform 10"/>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4"/>
              <a:stretch>
                <a:fillRect t="-83513" b="-83513"/>
              </a:stretch>
            </a:blipFill>
          </p:spPr>
        </p:sp>
      </p:grpSp>
      <p:sp>
        <p:nvSpPr>
          <p:cNvPr id="11" name="TextBox 11"/>
          <p:cNvSpPr txBox="1"/>
          <p:nvPr/>
        </p:nvSpPr>
        <p:spPr>
          <a:xfrm>
            <a:off x="2490393" y="4606088"/>
            <a:ext cx="6229167" cy="1920450"/>
          </a:xfrm>
          <a:prstGeom prst="rect">
            <a:avLst/>
          </a:prstGeom>
        </p:spPr>
        <p:txBody>
          <a:bodyPr lIns="0" tIns="0" rIns="0" bIns="0" rtlCol="0" anchor="t">
            <a:spAutoFit/>
          </a:bodyPr>
          <a:lstStyle/>
          <a:p>
            <a:pPr marL="0" lvl="0" indent="0" algn="ctr">
              <a:lnSpc>
                <a:spcPts val="7690"/>
              </a:lnSpc>
              <a:spcBef>
                <a:spcPct val="0"/>
              </a:spcBef>
            </a:pPr>
            <a:r>
              <a:rPr lang="en-US" sz="5575" u="none" strike="noStrike">
                <a:solidFill>
                  <a:srgbClr val="FFFFFF"/>
                </a:solidFill>
                <a:latin typeface="Archivo Black" panose="020B0A03020202020B04"/>
                <a:ea typeface="Archivo Black" panose="020B0A03020202020B04"/>
                <a:cs typeface="Archivo Black" panose="020B0A03020202020B04"/>
                <a:sym typeface="Archivo Black" panose="020B0A03020202020B04"/>
              </a:rPr>
              <a:t>THANK'S FOR WATCHING</a:t>
            </a:r>
            <a:endParaRPr lang="en-US" sz="5575" u="none" strike="noStrike">
              <a:solidFill>
                <a:srgbClr val="FFFFFF"/>
              </a:solidFill>
              <a:latin typeface="Archivo Black" panose="020B0A03020202020B04"/>
              <a:ea typeface="Archivo Black" panose="020B0A03020202020B04"/>
              <a:cs typeface="Archivo Black" panose="020B0A03020202020B04"/>
              <a:sym typeface="Archivo Black" panose="020B0A03020202020B04"/>
            </a:endParaRPr>
          </a:p>
        </p:txBody>
      </p:sp>
      <p:sp>
        <p:nvSpPr>
          <p:cNvPr id="12" name="Freeform 12"/>
          <p:cNvSpPr/>
          <p:nvPr/>
        </p:nvSpPr>
        <p:spPr>
          <a:xfrm>
            <a:off x="12924060" y="9846926"/>
            <a:ext cx="2799147" cy="440074"/>
          </a:xfrm>
          <a:custGeom>
            <a:avLst/>
            <a:gdLst/>
            <a:ahLst/>
            <a:cxnLst/>
            <a:rect l="l" t="t" r="r" b="b"/>
            <a:pathLst>
              <a:path w="2799147" h="440074">
                <a:moveTo>
                  <a:pt x="0" y="0"/>
                </a:moveTo>
                <a:lnTo>
                  <a:pt x="2799146" y="0"/>
                </a:lnTo>
                <a:lnTo>
                  <a:pt x="2799146" y="440074"/>
                </a:lnTo>
                <a:lnTo>
                  <a:pt x="0" y="440074"/>
                </a:lnTo>
                <a:lnTo>
                  <a:pt x="0" y="0"/>
                </a:lnTo>
                <a:close/>
              </a:path>
            </a:pathLst>
          </a:custGeom>
          <a:blipFill>
            <a:blip r:embed="rId1"/>
            <a:stretch>
              <a:fillRect t="-25622"/>
            </a:stretch>
          </a:blipFill>
        </p:spPr>
      </p:sp>
      <p:grpSp>
        <p:nvGrpSpPr>
          <p:cNvPr id="13" name="Group 13"/>
          <p:cNvGrpSpPr>
            <a:grpSpLocks noChangeAspect="1"/>
          </p:cNvGrpSpPr>
          <p:nvPr/>
        </p:nvGrpSpPr>
        <p:grpSpPr>
          <a:xfrm rot="0">
            <a:off x="12924060" y="7191421"/>
            <a:ext cx="2799147" cy="2799147"/>
            <a:chOff x="0" y="0"/>
            <a:chExt cx="6350000" cy="6350000"/>
          </a:xfrm>
        </p:grpSpPr>
        <p:sp>
          <p:nvSpPr>
            <p:cNvPr id="14" name="Freeform 14"/>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5"/>
              <a:stretch>
                <a:fillRect l="-25155" r="-25155"/>
              </a:stretch>
            </a:blipFill>
          </p:spPr>
        </p:sp>
      </p:grpSp>
      <p:sp>
        <p:nvSpPr>
          <p:cNvPr id="15" name="Freeform 15"/>
          <p:cNvSpPr/>
          <p:nvPr/>
        </p:nvSpPr>
        <p:spPr>
          <a:xfrm>
            <a:off x="12924060" y="6382896"/>
            <a:ext cx="2799147" cy="440074"/>
          </a:xfrm>
          <a:custGeom>
            <a:avLst/>
            <a:gdLst/>
            <a:ahLst/>
            <a:cxnLst/>
            <a:rect l="l" t="t" r="r" b="b"/>
            <a:pathLst>
              <a:path w="2799147" h="440074">
                <a:moveTo>
                  <a:pt x="0" y="0"/>
                </a:moveTo>
                <a:lnTo>
                  <a:pt x="2799146" y="0"/>
                </a:lnTo>
                <a:lnTo>
                  <a:pt x="2799146" y="440074"/>
                </a:lnTo>
                <a:lnTo>
                  <a:pt x="0" y="440074"/>
                </a:lnTo>
                <a:lnTo>
                  <a:pt x="0" y="0"/>
                </a:lnTo>
                <a:close/>
              </a:path>
            </a:pathLst>
          </a:custGeom>
          <a:blipFill>
            <a:blip r:embed="rId1"/>
            <a:stretch>
              <a:fillRect t="-25622"/>
            </a:stretch>
          </a:blipFill>
        </p:spPr>
      </p:sp>
      <p:grpSp>
        <p:nvGrpSpPr>
          <p:cNvPr id="16" name="Group 16"/>
          <p:cNvGrpSpPr>
            <a:grpSpLocks noChangeAspect="1"/>
          </p:cNvGrpSpPr>
          <p:nvPr/>
        </p:nvGrpSpPr>
        <p:grpSpPr>
          <a:xfrm rot="0">
            <a:off x="12924060" y="3727391"/>
            <a:ext cx="2799147" cy="2799147"/>
            <a:chOff x="0" y="0"/>
            <a:chExt cx="6350000" cy="6350000"/>
          </a:xfrm>
        </p:grpSpPr>
        <p:sp>
          <p:nvSpPr>
            <p:cNvPr id="17" name="Freeform 17"/>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3"/>
              <a:stretch>
                <a:fillRect l="-24991" r="-24991"/>
              </a:stretch>
            </a:blipFill>
          </p:spPr>
        </p:sp>
      </p:grpSp>
      <p:sp>
        <p:nvSpPr>
          <p:cNvPr id="18" name="Freeform 18"/>
          <p:cNvSpPr/>
          <p:nvPr/>
        </p:nvSpPr>
        <p:spPr>
          <a:xfrm>
            <a:off x="12924060" y="2915843"/>
            <a:ext cx="2799147" cy="440074"/>
          </a:xfrm>
          <a:custGeom>
            <a:avLst/>
            <a:gdLst/>
            <a:ahLst/>
            <a:cxnLst/>
            <a:rect l="l" t="t" r="r" b="b"/>
            <a:pathLst>
              <a:path w="2799147" h="440074">
                <a:moveTo>
                  <a:pt x="0" y="0"/>
                </a:moveTo>
                <a:lnTo>
                  <a:pt x="2799146" y="0"/>
                </a:lnTo>
                <a:lnTo>
                  <a:pt x="2799146" y="440073"/>
                </a:lnTo>
                <a:lnTo>
                  <a:pt x="0" y="440073"/>
                </a:lnTo>
                <a:lnTo>
                  <a:pt x="0" y="0"/>
                </a:lnTo>
                <a:close/>
              </a:path>
            </a:pathLst>
          </a:custGeom>
          <a:blipFill>
            <a:blip r:embed="rId1"/>
            <a:stretch>
              <a:fillRect t="-25622"/>
            </a:stretch>
          </a:blipFill>
        </p:spPr>
      </p:sp>
      <p:grpSp>
        <p:nvGrpSpPr>
          <p:cNvPr id="19" name="Group 19"/>
          <p:cNvGrpSpPr>
            <a:grpSpLocks noChangeAspect="1"/>
          </p:cNvGrpSpPr>
          <p:nvPr/>
        </p:nvGrpSpPr>
        <p:grpSpPr>
          <a:xfrm rot="0">
            <a:off x="12924060" y="260338"/>
            <a:ext cx="2799147" cy="2799147"/>
            <a:chOff x="0" y="0"/>
            <a:chExt cx="6350000" cy="6350000"/>
          </a:xfrm>
        </p:grpSpPr>
        <p:sp>
          <p:nvSpPr>
            <p:cNvPr id="20" name="Freeform 20"/>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6"/>
              <a:stretch>
                <a:fillRect l="-24991" r="-24991"/>
              </a:stretch>
            </a:blipFill>
          </p:spPr>
        </p:sp>
      </p:grpSp>
      <p:sp>
        <p:nvSpPr>
          <p:cNvPr id="21" name="Freeform 21"/>
          <p:cNvSpPr/>
          <p:nvPr/>
        </p:nvSpPr>
        <p:spPr>
          <a:xfrm>
            <a:off x="16189931" y="7929174"/>
            <a:ext cx="2799147" cy="440074"/>
          </a:xfrm>
          <a:custGeom>
            <a:avLst/>
            <a:gdLst/>
            <a:ahLst/>
            <a:cxnLst/>
            <a:rect l="l" t="t" r="r" b="b"/>
            <a:pathLst>
              <a:path w="2799147" h="440074">
                <a:moveTo>
                  <a:pt x="0" y="0"/>
                </a:moveTo>
                <a:lnTo>
                  <a:pt x="2799147" y="0"/>
                </a:lnTo>
                <a:lnTo>
                  <a:pt x="2799147" y="440073"/>
                </a:lnTo>
                <a:lnTo>
                  <a:pt x="0" y="440073"/>
                </a:lnTo>
                <a:lnTo>
                  <a:pt x="0" y="0"/>
                </a:lnTo>
                <a:close/>
              </a:path>
            </a:pathLst>
          </a:custGeom>
          <a:blipFill>
            <a:blip r:embed="rId1"/>
            <a:stretch>
              <a:fillRect t="-25622"/>
            </a:stretch>
          </a:blipFill>
        </p:spPr>
      </p:sp>
      <p:grpSp>
        <p:nvGrpSpPr>
          <p:cNvPr id="22" name="Group 22"/>
          <p:cNvGrpSpPr>
            <a:grpSpLocks noChangeAspect="1"/>
          </p:cNvGrpSpPr>
          <p:nvPr/>
        </p:nvGrpSpPr>
        <p:grpSpPr>
          <a:xfrm rot="0">
            <a:off x="16189931" y="5273669"/>
            <a:ext cx="2799147" cy="2799147"/>
            <a:chOff x="0" y="0"/>
            <a:chExt cx="6350000" cy="6350000"/>
          </a:xfrm>
        </p:grpSpPr>
        <p:sp>
          <p:nvSpPr>
            <p:cNvPr id="23" name="Freeform 23"/>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7"/>
              <a:stretch>
                <a:fillRect t="-24985" b="-24985"/>
              </a:stretch>
            </a:blipFill>
          </p:spPr>
        </p:sp>
      </p:grpSp>
      <p:sp>
        <p:nvSpPr>
          <p:cNvPr id="24" name="Freeform 24"/>
          <p:cNvSpPr/>
          <p:nvPr/>
        </p:nvSpPr>
        <p:spPr>
          <a:xfrm>
            <a:off x="16189931" y="4465144"/>
            <a:ext cx="2799147" cy="440074"/>
          </a:xfrm>
          <a:custGeom>
            <a:avLst/>
            <a:gdLst/>
            <a:ahLst/>
            <a:cxnLst/>
            <a:rect l="l" t="t" r="r" b="b"/>
            <a:pathLst>
              <a:path w="2799147" h="440074">
                <a:moveTo>
                  <a:pt x="0" y="0"/>
                </a:moveTo>
                <a:lnTo>
                  <a:pt x="2799147" y="0"/>
                </a:lnTo>
                <a:lnTo>
                  <a:pt x="2799147" y="440073"/>
                </a:lnTo>
                <a:lnTo>
                  <a:pt x="0" y="440073"/>
                </a:lnTo>
                <a:lnTo>
                  <a:pt x="0" y="0"/>
                </a:lnTo>
                <a:close/>
              </a:path>
            </a:pathLst>
          </a:custGeom>
          <a:blipFill>
            <a:blip r:embed="rId1"/>
            <a:stretch>
              <a:fillRect t="-25622"/>
            </a:stretch>
          </a:blipFill>
        </p:spPr>
      </p:sp>
      <p:grpSp>
        <p:nvGrpSpPr>
          <p:cNvPr id="25" name="Group 25"/>
          <p:cNvGrpSpPr>
            <a:grpSpLocks noChangeAspect="1"/>
          </p:cNvGrpSpPr>
          <p:nvPr/>
        </p:nvGrpSpPr>
        <p:grpSpPr>
          <a:xfrm rot="0">
            <a:off x="16189931" y="1809639"/>
            <a:ext cx="2799147" cy="2799147"/>
            <a:chOff x="0" y="0"/>
            <a:chExt cx="6350000" cy="6350000"/>
          </a:xfrm>
        </p:grpSpPr>
        <p:sp>
          <p:nvSpPr>
            <p:cNvPr id="26" name="Freeform 26"/>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8"/>
              <a:stretch>
                <a:fillRect l="-25015" r="-25015"/>
              </a:stretch>
            </a:blipFill>
          </p:spPr>
        </p:sp>
      </p:grpSp>
      <p:sp>
        <p:nvSpPr>
          <p:cNvPr id="27" name="Freeform 27"/>
          <p:cNvSpPr/>
          <p:nvPr/>
        </p:nvSpPr>
        <p:spPr>
          <a:xfrm>
            <a:off x="16189931" y="998090"/>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1"/>
            <a:stretch>
              <a:fillRect t="-25622"/>
            </a:stretch>
          </a:blipFill>
        </p:spPr>
      </p:sp>
      <p:grpSp>
        <p:nvGrpSpPr>
          <p:cNvPr id="28" name="Group 28"/>
          <p:cNvGrpSpPr>
            <a:grpSpLocks noChangeAspect="1"/>
          </p:cNvGrpSpPr>
          <p:nvPr/>
        </p:nvGrpSpPr>
        <p:grpSpPr>
          <a:xfrm rot="0">
            <a:off x="16189931" y="-1657415"/>
            <a:ext cx="2799147" cy="2799147"/>
            <a:chOff x="0" y="0"/>
            <a:chExt cx="6350000" cy="6350000"/>
          </a:xfrm>
        </p:grpSpPr>
        <p:sp>
          <p:nvSpPr>
            <p:cNvPr id="29" name="Freeform 29"/>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2"/>
              <a:stretch>
                <a:fillRect l="-30016" r="-30016"/>
              </a:stretch>
            </a:blipFill>
          </p:spPr>
        </p:sp>
      </p:grpSp>
      <p:grpSp>
        <p:nvGrpSpPr>
          <p:cNvPr id="30" name="Group 30"/>
          <p:cNvGrpSpPr>
            <a:grpSpLocks noChangeAspect="1"/>
          </p:cNvGrpSpPr>
          <p:nvPr/>
        </p:nvGrpSpPr>
        <p:grpSpPr>
          <a:xfrm rot="0">
            <a:off x="16189931" y="8703201"/>
            <a:ext cx="2799147" cy="2799147"/>
            <a:chOff x="0" y="0"/>
            <a:chExt cx="6350000" cy="6350000"/>
          </a:xfrm>
        </p:grpSpPr>
        <p:sp>
          <p:nvSpPr>
            <p:cNvPr id="31" name="Freeform 31"/>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4"/>
              <a:stretch>
                <a:fillRect t="-25078" b="-25078"/>
              </a:stretch>
            </a:blipFill>
          </p:spPr>
        </p:sp>
      </p:grpSp>
      <p:sp>
        <p:nvSpPr>
          <p:cNvPr id="32" name="Freeform 32"/>
          <p:cNvSpPr/>
          <p:nvPr/>
        </p:nvSpPr>
        <p:spPr>
          <a:xfrm>
            <a:off x="3020294" y="859740"/>
            <a:ext cx="4316647" cy="2056103"/>
          </a:xfrm>
          <a:custGeom>
            <a:avLst/>
            <a:gdLst/>
            <a:ahLst/>
            <a:cxnLst/>
            <a:rect l="l" t="t" r="r" b="b"/>
            <a:pathLst>
              <a:path w="4316647" h="2056103">
                <a:moveTo>
                  <a:pt x="0" y="0"/>
                </a:moveTo>
                <a:lnTo>
                  <a:pt x="4316647" y="0"/>
                </a:lnTo>
                <a:lnTo>
                  <a:pt x="4316647" y="2056103"/>
                </a:lnTo>
                <a:lnTo>
                  <a:pt x="0" y="2056103"/>
                </a:lnTo>
                <a:lnTo>
                  <a:pt x="0" y="0"/>
                </a:lnTo>
                <a:close/>
              </a:path>
            </a:pathLst>
          </a:custGeom>
          <a:blipFill>
            <a:blip r:embed="rId9"/>
            <a:stretch>
              <a:fillRect t="-4716" b="-4716"/>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AF2"/>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8599743" y="-4717334"/>
            <a:ext cx="1088513" cy="18288000"/>
            <a:chOff x="0" y="0"/>
            <a:chExt cx="286687" cy="4816593"/>
          </a:xfrm>
        </p:grpSpPr>
        <p:sp>
          <p:nvSpPr>
            <p:cNvPr id="3" name="Freeform 3"/>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id="4" name="TextBox 4"/>
            <p:cNvSpPr txBox="1"/>
            <p:nvPr/>
          </p:nvSpPr>
          <p:spPr>
            <a:xfrm>
              <a:off x="0" y="-19050"/>
              <a:ext cx="286687" cy="4835643"/>
            </a:xfrm>
            <a:prstGeom prst="rect">
              <a:avLst/>
            </a:prstGeom>
          </p:spPr>
          <p:txBody>
            <a:bodyPr lIns="50800" tIns="50800" rIns="50800" bIns="50800" rtlCol="0" anchor="ctr"/>
            <a:lstStyle/>
            <a:p>
              <a:pPr marL="0" lvl="0" indent="0" algn="ctr">
                <a:lnSpc>
                  <a:spcPts val="2860"/>
                </a:lnSpc>
                <a:spcBef>
                  <a:spcPct val="0"/>
                </a:spcBef>
              </a:pPr>
            </a:p>
          </p:txBody>
        </p:sp>
      </p:grpSp>
      <p:sp>
        <p:nvSpPr>
          <p:cNvPr id="5" name="Freeform 5"/>
          <p:cNvSpPr/>
          <p:nvPr/>
        </p:nvSpPr>
        <p:spPr>
          <a:xfrm>
            <a:off x="0" y="-761681"/>
            <a:ext cx="18288000" cy="6181299"/>
          </a:xfrm>
          <a:custGeom>
            <a:avLst/>
            <a:gdLst/>
            <a:ahLst/>
            <a:cxnLst/>
            <a:rect l="l" t="t" r="r" b="b"/>
            <a:pathLst>
              <a:path w="18288000" h="6181299">
                <a:moveTo>
                  <a:pt x="0" y="0"/>
                </a:moveTo>
                <a:lnTo>
                  <a:pt x="18288000" y="0"/>
                </a:lnTo>
                <a:lnTo>
                  <a:pt x="18288000" y="6181299"/>
                </a:lnTo>
                <a:lnTo>
                  <a:pt x="0" y="6181299"/>
                </a:lnTo>
                <a:lnTo>
                  <a:pt x="0" y="0"/>
                </a:lnTo>
                <a:close/>
              </a:path>
            </a:pathLst>
          </a:custGeom>
          <a:blipFill>
            <a:blip r:embed="rId1"/>
            <a:stretch>
              <a:fillRect t="-40270" b="-56969"/>
            </a:stretch>
          </a:blipFill>
        </p:spPr>
      </p:sp>
      <p:sp>
        <p:nvSpPr>
          <p:cNvPr id="6" name="TextBox 6"/>
          <p:cNvSpPr txBox="1"/>
          <p:nvPr/>
        </p:nvSpPr>
        <p:spPr>
          <a:xfrm>
            <a:off x="3839888" y="2224642"/>
            <a:ext cx="9168362" cy="1695867"/>
          </a:xfrm>
          <a:prstGeom prst="rect">
            <a:avLst/>
          </a:prstGeom>
        </p:spPr>
        <p:txBody>
          <a:bodyPr lIns="0" tIns="0" rIns="0" bIns="0" rtlCol="0" anchor="t">
            <a:spAutoFit/>
          </a:bodyPr>
          <a:lstStyle/>
          <a:p>
            <a:pPr algn="ctr">
              <a:lnSpc>
                <a:spcPts val="13775"/>
              </a:lnSpc>
            </a:pPr>
            <a:r>
              <a:rPr lang="en-US" sz="9980" spc="79">
                <a:solidFill>
                  <a:srgbClr val="F2F4F5"/>
                </a:solidFill>
                <a:latin typeface="Archivo Black" panose="020B0A03020202020B04"/>
                <a:ea typeface="Archivo Black" panose="020B0A03020202020B04"/>
                <a:cs typeface="Archivo Black" panose="020B0A03020202020B04"/>
                <a:sym typeface="Archivo Black" panose="020B0A03020202020B04"/>
              </a:rPr>
              <a:t>CONTENT</a:t>
            </a:r>
            <a:endParaRPr lang="en-US" sz="9980" spc="79">
              <a:solidFill>
                <a:srgbClr val="F2F4F5"/>
              </a:solidFill>
              <a:latin typeface="Archivo Black" panose="020B0A03020202020B04"/>
              <a:ea typeface="Archivo Black" panose="020B0A03020202020B04"/>
              <a:cs typeface="Archivo Black" panose="020B0A03020202020B04"/>
              <a:sym typeface="Archivo Black" panose="020B0A03020202020B04"/>
            </a:endParaRPr>
          </a:p>
        </p:txBody>
      </p:sp>
      <p:sp>
        <p:nvSpPr>
          <p:cNvPr id="7" name="TextBox 7"/>
          <p:cNvSpPr txBox="1"/>
          <p:nvPr/>
        </p:nvSpPr>
        <p:spPr>
          <a:xfrm>
            <a:off x="1999568" y="5918309"/>
            <a:ext cx="1840320" cy="1048770"/>
          </a:xfrm>
          <a:prstGeom prst="rect">
            <a:avLst/>
          </a:prstGeom>
        </p:spPr>
        <p:txBody>
          <a:bodyPr lIns="0" tIns="0" rIns="0" bIns="0" rtlCol="0" anchor="t">
            <a:spAutoFit/>
          </a:bodyPr>
          <a:lstStyle/>
          <a:p>
            <a:pPr marL="0" lvl="0" indent="0" algn="ctr">
              <a:lnSpc>
                <a:spcPts val="8625"/>
              </a:lnSpc>
              <a:spcBef>
                <a:spcPct val="0"/>
              </a:spcBef>
            </a:pPr>
            <a:r>
              <a:rPr lang="en-US" sz="6250" b="1" u="none" strike="noStrike" spc="331">
                <a:solidFill>
                  <a:srgbClr val="231F20"/>
                </a:solidFill>
                <a:latin typeface="Montserrat Bold" panose="00000800000000000000"/>
                <a:ea typeface="Montserrat Bold" panose="00000800000000000000"/>
                <a:cs typeface="Montserrat Bold" panose="00000800000000000000"/>
                <a:sym typeface="Montserrat Bold" panose="00000800000000000000"/>
              </a:rPr>
              <a:t>01</a:t>
            </a:r>
            <a:endParaRPr lang="en-US" sz="6250" b="1" u="none" strike="noStrike" spc="331">
              <a:solidFill>
                <a:srgbClr val="231F2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8" name="TextBox 8"/>
          <p:cNvSpPr txBox="1"/>
          <p:nvPr/>
        </p:nvSpPr>
        <p:spPr>
          <a:xfrm>
            <a:off x="1601672" y="7137005"/>
            <a:ext cx="2743420" cy="418548"/>
          </a:xfrm>
          <a:prstGeom prst="rect">
            <a:avLst/>
          </a:prstGeom>
        </p:spPr>
        <p:txBody>
          <a:bodyPr lIns="0" tIns="0" rIns="0" bIns="0" rtlCol="0" anchor="t">
            <a:spAutoFit/>
          </a:bodyPr>
          <a:lstStyle/>
          <a:p>
            <a:pPr algn="ctr">
              <a:lnSpc>
                <a:spcPts val="3485"/>
              </a:lnSpc>
            </a:pPr>
            <a:r>
              <a:rPr lang="en-US" sz="2525" spc="247">
                <a:solidFill>
                  <a:srgbClr val="231F20"/>
                </a:solidFill>
                <a:latin typeface="Montserrat" panose="00000500000000000000"/>
                <a:ea typeface="Montserrat" panose="00000500000000000000"/>
                <a:cs typeface="Montserrat" panose="00000500000000000000"/>
                <a:sym typeface="Montserrat" panose="00000500000000000000"/>
              </a:rPr>
              <a:t>About Us</a:t>
            </a:r>
            <a:endParaRPr lang="en-US" sz="2525" spc="247">
              <a:solidFill>
                <a:srgbClr val="231F20"/>
              </a:solidFill>
              <a:latin typeface="Montserrat" panose="00000500000000000000"/>
              <a:ea typeface="Montserrat" panose="00000500000000000000"/>
              <a:cs typeface="Montserrat" panose="00000500000000000000"/>
              <a:sym typeface="Montserrat" panose="00000500000000000000"/>
            </a:endParaRPr>
          </a:p>
        </p:txBody>
      </p:sp>
      <p:sp>
        <p:nvSpPr>
          <p:cNvPr id="9" name="TextBox 9"/>
          <p:cNvSpPr txBox="1"/>
          <p:nvPr/>
        </p:nvSpPr>
        <p:spPr>
          <a:xfrm>
            <a:off x="8684341" y="5850110"/>
            <a:ext cx="1840320" cy="1048770"/>
          </a:xfrm>
          <a:prstGeom prst="rect">
            <a:avLst/>
          </a:prstGeom>
        </p:spPr>
        <p:txBody>
          <a:bodyPr lIns="0" tIns="0" rIns="0" bIns="0" rtlCol="0" anchor="t">
            <a:spAutoFit/>
          </a:bodyPr>
          <a:lstStyle/>
          <a:p>
            <a:pPr marL="0" lvl="0" indent="0" algn="ctr">
              <a:lnSpc>
                <a:spcPts val="8625"/>
              </a:lnSpc>
              <a:spcBef>
                <a:spcPct val="0"/>
              </a:spcBef>
            </a:pPr>
            <a:r>
              <a:rPr lang="en-US" sz="6250" b="1" spc="331">
                <a:solidFill>
                  <a:srgbClr val="231F20"/>
                </a:solidFill>
                <a:latin typeface="Montserrat Bold" panose="00000800000000000000"/>
                <a:ea typeface="Montserrat Bold" panose="00000800000000000000"/>
                <a:cs typeface="Montserrat Bold" panose="00000800000000000000"/>
                <a:sym typeface="Montserrat Bold" panose="00000800000000000000"/>
              </a:rPr>
              <a:t>03</a:t>
            </a:r>
            <a:endParaRPr lang="en-US" sz="6250" b="1" spc="331">
              <a:solidFill>
                <a:srgbClr val="231F2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0" name="TextBox 10"/>
          <p:cNvSpPr txBox="1"/>
          <p:nvPr/>
        </p:nvSpPr>
        <p:spPr>
          <a:xfrm>
            <a:off x="8232790" y="7137005"/>
            <a:ext cx="2743420" cy="418548"/>
          </a:xfrm>
          <a:prstGeom prst="rect">
            <a:avLst/>
          </a:prstGeom>
        </p:spPr>
        <p:txBody>
          <a:bodyPr lIns="0" tIns="0" rIns="0" bIns="0" rtlCol="0" anchor="t">
            <a:spAutoFit/>
          </a:bodyPr>
          <a:lstStyle/>
          <a:p>
            <a:pPr algn="ctr">
              <a:lnSpc>
                <a:spcPts val="3485"/>
              </a:lnSpc>
            </a:pPr>
            <a:r>
              <a:rPr lang="en-US" sz="2525" spc="247">
                <a:solidFill>
                  <a:srgbClr val="231F20"/>
                </a:solidFill>
                <a:latin typeface="Montserrat" panose="00000500000000000000"/>
                <a:ea typeface="Montserrat" panose="00000500000000000000"/>
                <a:cs typeface="Montserrat" panose="00000500000000000000"/>
                <a:sym typeface="Montserrat" panose="00000500000000000000"/>
              </a:rPr>
              <a:t>Our Mission</a:t>
            </a:r>
            <a:endParaRPr lang="en-US" sz="2525" spc="247">
              <a:solidFill>
                <a:srgbClr val="231F20"/>
              </a:solidFill>
              <a:latin typeface="Montserrat" panose="00000500000000000000"/>
              <a:ea typeface="Montserrat" panose="00000500000000000000"/>
              <a:cs typeface="Montserrat" panose="00000500000000000000"/>
              <a:sym typeface="Montserrat" panose="00000500000000000000"/>
            </a:endParaRPr>
          </a:p>
        </p:txBody>
      </p:sp>
      <p:sp>
        <p:nvSpPr>
          <p:cNvPr id="11" name="TextBox 11"/>
          <p:cNvSpPr txBox="1"/>
          <p:nvPr/>
        </p:nvSpPr>
        <p:spPr>
          <a:xfrm>
            <a:off x="12075784" y="5781568"/>
            <a:ext cx="1840320" cy="1048770"/>
          </a:xfrm>
          <a:prstGeom prst="rect">
            <a:avLst/>
          </a:prstGeom>
        </p:spPr>
        <p:txBody>
          <a:bodyPr lIns="0" tIns="0" rIns="0" bIns="0" rtlCol="0" anchor="t">
            <a:spAutoFit/>
          </a:bodyPr>
          <a:lstStyle/>
          <a:p>
            <a:pPr marL="0" lvl="0" indent="0" algn="ctr">
              <a:lnSpc>
                <a:spcPts val="8625"/>
              </a:lnSpc>
              <a:spcBef>
                <a:spcPct val="0"/>
              </a:spcBef>
            </a:pPr>
            <a:r>
              <a:rPr lang="en-US" sz="6250" b="1" spc="331">
                <a:solidFill>
                  <a:srgbClr val="231F20"/>
                </a:solidFill>
                <a:latin typeface="Montserrat Bold" panose="00000800000000000000"/>
                <a:ea typeface="Montserrat Bold" panose="00000800000000000000"/>
                <a:cs typeface="Montserrat Bold" panose="00000800000000000000"/>
                <a:sym typeface="Montserrat Bold" panose="00000800000000000000"/>
              </a:rPr>
              <a:t>04</a:t>
            </a:r>
            <a:endParaRPr lang="en-US" sz="6250" b="1" spc="331">
              <a:solidFill>
                <a:srgbClr val="231F2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2" name="TextBox 12"/>
          <p:cNvSpPr txBox="1"/>
          <p:nvPr/>
        </p:nvSpPr>
        <p:spPr>
          <a:xfrm>
            <a:off x="11200134" y="7137005"/>
            <a:ext cx="3299734" cy="418548"/>
          </a:xfrm>
          <a:prstGeom prst="rect">
            <a:avLst/>
          </a:prstGeom>
        </p:spPr>
        <p:txBody>
          <a:bodyPr lIns="0" tIns="0" rIns="0" bIns="0" rtlCol="0" anchor="t">
            <a:spAutoFit/>
          </a:bodyPr>
          <a:lstStyle/>
          <a:p>
            <a:pPr algn="ctr">
              <a:lnSpc>
                <a:spcPts val="3485"/>
              </a:lnSpc>
            </a:pPr>
            <a:r>
              <a:rPr lang="en-US" sz="2525" spc="247">
                <a:solidFill>
                  <a:srgbClr val="231F20"/>
                </a:solidFill>
                <a:latin typeface="Montserrat" panose="00000500000000000000"/>
                <a:ea typeface="Montserrat" panose="00000500000000000000"/>
                <a:cs typeface="Montserrat" panose="00000500000000000000"/>
                <a:sym typeface="Montserrat" panose="00000500000000000000"/>
              </a:rPr>
              <a:t>Why It Matters</a:t>
            </a:r>
            <a:endParaRPr lang="en-US" sz="2525" spc="247">
              <a:solidFill>
                <a:srgbClr val="231F20"/>
              </a:solidFill>
              <a:latin typeface="Montserrat" panose="00000500000000000000"/>
              <a:ea typeface="Montserrat" panose="00000500000000000000"/>
              <a:cs typeface="Montserrat" panose="00000500000000000000"/>
              <a:sym typeface="Montserrat" panose="00000500000000000000"/>
            </a:endParaRPr>
          </a:p>
        </p:txBody>
      </p:sp>
      <p:sp>
        <p:nvSpPr>
          <p:cNvPr id="13" name="TextBox 13"/>
          <p:cNvSpPr txBox="1"/>
          <p:nvPr/>
        </p:nvSpPr>
        <p:spPr>
          <a:xfrm>
            <a:off x="15197294" y="5781568"/>
            <a:ext cx="1840320" cy="1048770"/>
          </a:xfrm>
          <a:prstGeom prst="rect">
            <a:avLst/>
          </a:prstGeom>
        </p:spPr>
        <p:txBody>
          <a:bodyPr lIns="0" tIns="0" rIns="0" bIns="0" rtlCol="0" anchor="t">
            <a:spAutoFit/>
          </a:bodyPr>
          <a:lstStyle/>
          <a:p>
            <a:pPr marL="0" lvl="0" indent="0" algn="ctr">
              <a:lnSpc>
                <a:spcPts val="8625"/>
              </a:lnSpc>
              <a:spcBef>
                <a:spcPct val="0"/>
              </a:spcBef>
            </a:pPr>
            <a:r>
              <a:rPr lang="en-US" sz="6250" b="1" spc="331">
                <a:solidFill>
                  <a:srgbClr val="231F20"/>
                </a:solidFill>
                <a:latin typeface="Montserrat Bold" panose="00000800000000000000"/>
                <a:ea typeface="Montserrat Bold" panose="00000800000000000000"/>
                <a:cs typeface="Montserrat Bold" panose="00000800000000000000"/>
                <a:sym typeface="Montserrat Bold" panose="00000800000000000000"/>
              </a:rPr>
              <a:t>05</a:t>
            </a:r>
            <a:endParaRPr lang="en-US" sz="6250" b="1" spc="331">
              <a:solidFill>
                <a:srgbClr val="231F2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4" name="TextBox 14"/>
          <p:cNvSpPr txBox="1"/>
          <p:nvPr/>
        </p:nvSpPr>
        <p:spPr>
          <a:xfrm>
            <a:off x="14483095" y="7137005"/>
            <a:ext cx="3268718" cy="418548"/>
          </a:xfrm>
          <a:prstGeom prst="rect">
            <a:avLst/>
          </a:prstGeom>
        </p:spPr>
        <p:txBody>
          <a:bodyPr lIns="0" tIns="0" rIns="0" bIns="0" rtlCol="0" anchor="t">
            <a:spAutoFit/>
          </a:bodyPr>
          <a:lstStyle/>
          <a:p>
            <a:pPr algn="ctr">
              <a:lnSpc>
                <a:spcPts val="3485"/>
              </a:lnSpc>
            </a:pPr>
            <a:r>
              <a:rPr lang="en-US" sz="2525" spc="247">
                <a:solidFill>
                  <a:srgbClr val="231F20"/>
                </a:solidFill>
                <a:latin typeface="Montserrat" panose="00000500000000000000"/>
                <a:ea typeface="Montserrat" panose="00000500000000000000"/>
                <a:cs typeface="Montserrat" panose="00000500000000000000"/>
                <a:sym typeface="Montserrat" panose="00000500000000000000"/>
              </a:rPr>
              <a:t>Our Idea</a:t>
            </a:r>
            <a:endParaRPr lang="en-US" sz="2525" spc="247">
              <a:solidFill>
                <a:srgbClr val="231F20"/>
              </a:solidFill>
              <a:latin typeface="Montserrat" panose="00000500000000000000"/>
              <a:ea typeface="Montserrat" panose="00000500000000000000"/>
              <a:cs typeface="Montserrat" panose="00000500000000000000"/>
              <a:sym typeface="Montserrat" panose="00000500000000000000"/>
            </a:endParaRPr>
          </a:p>
        </p:txBody>
      </p:sp>
      <p:sp>
        <p:nvSpPr>
          <p:cNvPr id="15" name="TextBox 15"/>
          <p:cNvSpPr txBox="1"/>
          <p:nvPr/>
        </p:nvSpPr>
        <p:spPr>
          <a:xfrm>
            <a:off x="1999568" y="7914465"/>
            <a:ext cx="1840320" cy="1048770"/>
          </a:xfrm>
          <a:prstGeom prst="rect">
            <a:avLst/>
          </a:prstGeom>
        </p:spPr>
        <p:txBody>
          <a:bodyPr lIns="0" tIns="0" rIns="0" bIns="0" rtlCol="0" anchor="t">
            <a:spAutoFit/>
          </a:bodyPr>
          <a:lstStyle/>
          <a:p>
            <a:pPr marL="0" lvl="0" indent="0" algn="ctr">
              <a:lnSpc>
                <a:spcPts val="8625"/>
              </a:lnSpc>
              <a:spcBef>
                <a:spcPct val="0"/>
              </a:spcBef>
            </a:pPr>
            <a:r>
              <a:rPr lang="en-US" sz="6250" b="1" spc="331">
                <a:solidFill>
                  <a:srgbClr val="231F20"/>
                </a:solidFill>
                <a:latin typeface="Montserrat Bold" panose="00000800000000000000"/>
                <a:ea typeface="Montserrat Bold" panose="00000800000000000000"/>
                <a:cs typeface="Montserrat Bold" panose="00000800000000000000"/>
                <a:sym typeface="Montserrat Bold" panose="00000800000000000000"/>
              </a:rPr>
              <a:t>06</a:t>
            </a:r>
            <a:endParaRPr lang="en-US" sz="6250" b="1" spc="331">
              <a:solidFill>
                <a:srgbClr val="231F2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6" name="TextBox 16"/>
          <p:cNvSpPr txBox="1"/>
          <p:nvPr/>
        </p:nvSpPr>
        <p:spPr>
          <a:xfrm>
            <a:off x="1548018" y="9029976"/>
            <a:ext cx="2743420" cy="418548"/>
          </a:xfrm>
          <a:prstGeom prst="rect">
            <a:avLst/>
          </a:prstGeom>
        </p:spPr>
        <p:txBody>
          <a:bodyPr lIns="0" tIns="0" rIns="0" bIns="0" rtlCol="0" anchor="t">
            <a:spAutoFit/>
          </a:bodyPr>
          <a:lstStyle/>
          <a:p>
            <a:pPr algn="ctr">
              <a:lnSpc>
                <a:spcPts val="3485"/>
              </a:lnSpc>
            </a:pPr>
            <a:r>
              <a:rPr lang="en-US" sz="2525" spc="247">
                <a:solidFill>
                  <a:srgbClr val="231F20"/>
                </a:solidFill>
                <a:latin typeface="Montserrat" panose="00000500000000000000"/>
                <a:ea typeface="Montserrat" panose="00000500000000000000"/>
                <a:cs typeface="Montserrat" panose="00000500000000000000"/>
                <a:sym typeface="Montserrat" panose="00000500000000000000"/>
              </a:rPr>
              <a:t>How It Works</a:t>
            </a:r>
            <a:endParaRPr lang="en-US" sz="2525" spc="247">
              <a:solidFill>
                <a:srgbClr val="231F20"/>
              </a:solidFill>
              <a:latin typeface="Montserrat" panose="00000500000000000000"/>
              <a:ea typeface="Montserrat" panose="00000500000000000000"/>
              <a:cs typeface="Montserrat" panose="00000500000000000000"/>
              <a:sym typeface="Montserrat" panose="00000500000000000000"/>
            </a:endParaRPr>
          </a:p>
        </p:txBody>
      </p:sp>
      <p:sp>
        <p:nvSpPr>
          <p:cNvPr id="17" name="TextBox 17"/>
          <p:cNvSpPr txBox="1"/>
          <p:nvPr/>
        </p:nvSpPr>
        <p:spPr>
          <a:xfrm>
            <a:off x="8684341" y="7717478"/>
            <a:ext cx="1840320" cy="1048770"/>
          </a:xfrm>
          <a:prstGeom prst="rect">
            <a:avLst/>
          </a:prstGeom>
        </p:spPr>
        <p:txBody>
          <a:bodyPr lIns="0" tIns="0" rIns="0" bIns="0" rtlCol="0" anchor="t">
            <a:spAutoFit/>
          </a:bodyPr>
          <a:lstStyle/>
          <a:p>
            <a:pPr marL="0" lvl="0" indent="0" algn="ctr">
              <a:lnSpc>
                <a:spcPts val="8625"/>
              </a:lnSpc>
              <a:spcBef>
                <a:spcPct val="0"/>
              </a:spcBef>
            </a:pPr>
            <a:r>
              <a:rPr lang="en-US" sz="6250" b="1" spc="331">
                <a:solidFill>
                  <a:srgbClr val="231F20"/>
                </a:solidFill>
                <a:latin typeface="Montserrat Bold" panose="00000800000000000000"/>
                <a:ea typeface="Montserrat Bold" panose="00000800000000000000"/>
                <a:cs typeface="Montserrat Bold" panose="00000800000000000000"/>
                <a:sym typeface="Montserrat Bold" panose="00000800000000000000"/>
              </a:rPr>
              <a:t>08</a:t>
            </a:r>
            <a:endParaRPr lang="en-US" sz="6250" b="1" spc="331">
              <a:solidFill>
                <a:srgbClr val="231F2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8" name="TextBox 18"/>
          <p:cNvSpPr txBox="1"/>
          <p:nvPr/>
        </p:nvSpPr>
        <p:spPr>
          <a:xfrm>
            <a:off x="7938885" y="9006296"/>
            <a:ext cx="3575141" cy="418548"/>
          </a:xfrm>
          <a:prstGeom prst="rect">
            <a:avLst/>
          </a:prstGeom>
        </p:spPr>
        <p:txBody>
          <a:bodyPr lIns="0" tIns="0" rIns="0" bIns="0" rtlCol="0" anchor="t">
            <a:spAutoFit/>
          </a:bodyPr>
          <a:lstStyle/>
          <a:p>
            <a:pPr algn="ctr">
              <a:lnSpc>
                <a:spcPts val="3485"/>
              </a:lnSpc>
            </a:pPr>
            <a:r>
              <a:rPr lang="en-US" sz="2525" spc="247">
                <a:solidFill>
                  <a:srgbClr val="231F20"/>
                </a:solidFill>
                <a:latin typeface="Montserrat" panose="00000500000000000000"/>
                <a:ea typeface="Montserrat" panose="00000500000000000000"/>
                <a:cs typeface="Montserrat" panose="00000500000000000000"/>
                <a:sym typeface="Montserrat" panose="00000500000000000000"/>
              </a:rPr>
              <a:t>Benefits</a:t>
            </a:r>
            <a:endParaRPr lang="en-US" sz="2525" spc="247">
              <a:solidFill>
                <a:srgbClr val="231F20"/>
              </a:solidFill>
              <a:latin typeface="Montserrat" panose="00000500000000000000"/>
              <a:ea typeface="Montserrat" panose="00000500000000000000"/>
              <a:cs typeface="Montserrat" panose="00000500000000000000"/>
              <a:sym typeface="Montserrat" panose="00000500000000000000"/>
            </a:endParaRPr>
          </a:p>
        </p:txBody>
      </p:sp>
      <p:sp>
        <p:nvSpPr>
          <p:cNvPr id="19" name="TextBox 19"/>
          <p:cNvSpPr txBox="1"/>
          <p:nvPr/>
        </p:nvSpPr>
        <p:spPr>
          <a:xfrm>
            <a:off x="12077235" y="7717478"/>
            <a:ext cx="1840320" cy="1048770"/>
          </a:xfrm>
          <a:prstGeom prst="rect">
            <a:avLst/>
          </a:prstGeom>
        </p:spPr>
        <p:txBody>
          <a:bodyPr lIns="0" tIns="0" rIns="0" bIns="0" rtlCol="0" anchor="t">
            <a:spAutoFit/>
          </a:bodyPr>
          <a:lstStyle/>
          <a:p>
            <a:pPr marL="0" lvl="0" indent="0" algn="ctr">
              <a:lnSpc>
                <a:spcPts val="8625"/>
              </a:lnSpc>
              <a:spcBef>
                <a:spcPct val="0"/>
              </a:spcBef>
            </a:pPr>
            <a:r>
              <a:rPr lang="en-US" sz="6250" b="1" spc="331">
                <a:solidFill>
                  <a:srgbClr val="231F20"/>
                </a:solidFill>
                <a:latin typeface="Montserrat Bold" panose="00000800000000000000"/>
                <a:ea typeface="Montserrat Bold" panose="00000800000000000000"/>
                <a:cs typeface="Montserrat Bold" panose="00000800000000000000"/>
                <a:sym typeface="Montserrat Bold" panose="00000800000000000000"/>
              </a:rPr>
              <a:t>09</a:t>
            </a:r>
            <a:endParaRPr lang="en-US" sz="6250" b="1" spc="331">
              <a:solidFill>
                <a:srgbClr val="231F2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20" name="TextBox 20"/>
          <p:cNvSpPr txBox="1"/>
          <p:nvPr/>
        </p:nvSpPr>
        <p:spPr>
          <a:xfrm>
            <a:off x="11200134" y="9006296"/>
            <a:ext cx="3591619" cy="418548"/>
          </a:xfrm>
          <a:prstGeom prst="rect">
            <a:avLst/>
          </a:prstGeom>
        </p:spPr>
        <p:txBody>
          <a:bodyPr lIns="0" tIns="0" rIns="0" bIns="0" rtlCol="0" anchor="t">
            <a:spAutoFit/>
          </a:bodyPr>
          <a:lstStyle/>
          <a:p>
            <a:pPr algn="ctr">
              <a:lnSpc>
                <a:spcPts val="3485"/>
              </a:lnSpc>
            </a:pPr>
            <a:r>
              <a:rPr lang="en-US" sz="2525" spc="247">
                <a:solidFill>
                  <a:srgbClr val="231F20"/>
                </a:solidFill>
                <a:latin typeface="Montserrat" panose="00000500000000000000"/>
                <a:ea typeface="Montserrat" panose="00000500000000000000"/>
                <a:cs typeface="Montserrat" panose="00000500000000000000"/>
                <a:sym typeface="Montserrat" panose="00000500000000000000"/>
              </a:rPr>
              <a:t>Challenges</a:t>
            </a:r>
            <a:endParaRPr lang="en-US" sz="2525" spc="247">
              <a:solidFill>
                <a:srgbClr val="231F20"/>
              </a:solidFill>
              <a:latin typeface="Montserrat" panose="00000500000000000000"/>
              <a:ea typeface="Montserrat" panose="00000500000000000000"/>
              <a:cs typeface="Montserrat" panose="00000500000000000000"/>
              <a:sym typeface="Montserrat" panose="00000500000000000000"/>
            </a:endParaRPr>
          </a:p>
        </p:txBody>
      </p:sp>
      <p:sp>
        <p:nvSpPr>
          <p:cNvPr id="21" name="TextBox 21"/>
          <p:cNvSpPr txBox="1"/>
          <p:nvPr/>
        </p:nvSpPr>
        <p:spPr>
          <a:xfrm>
            <a:off x="15197294" y="7717478"/>
            <a:ext cx="1840320" cy="1048770"/>
          </a:xfrm>
          <a:prstGeom prst="rect">
            <a:avLst/>
          </a:prstGeom>
        </p:spPr>
        <p:txBody>
          <a:bodyPr lIns="0" tIns="0" rIns="0" bIns="0" rtlCol="0" anchor="t">
            <a:spAutoFit/>
          </a:bodyPr>
          <a:lstStyle/>
          <a:p>
            <a:pPr marL="0" lvl="0" indent="0" algn="ctr">
              <a:lnSpc>
                <a:spcPts val="8625"/>
              </a:lnSpc>
              <a:spcBef>
                <a:spcPct val="0"/>
              </a:spcBef>
            </a:pPr>
            <a:r>
              <a:rPr lang="en-US" sz="6250" b="1" spc="331">
                <a:solidFill>
                  <a:srgbClr val="231F20"/>
                </a:solidFill>
                <a:latin typeface="Montserrat Bold" panose="00000800000000000000"/>
                <a:ea typeface="Montserrat Bold" panose="00000800000000000000"/>
                <a:cs typeface="Montserrat Bold" panose="00000800000000000000"/>
                <a:sym typeface="Montserrat Bold" panose="00000800000000000000"/>
              </a:rPr>
              <a:t>10</a:t>
            </a:r>
            <a:endParaRPr lang="en-US" sz="6250" b="1" spc="331">
              <a:solidFill>
                <a:srgbClr val="231F2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22" name="TextBox 22"/>
          <p:cNvSpPr txBox="1"/>
          <p:nvPr/>
        </p:nvSpPr>
        <p:spPr>
          <a:xfrm>
            <a:off x="14791753" y="9006296"/>
            <a:ext cx="2743420" cy="418548"/>
          </a:xfrm>
          <a:prstGeom prst="rect">
            <a:avLst/>
          </a:prstGeom>
        </p:spPr>
        <p:txBody>
          <a:bodyPr lIns="0" tIns="0" rIns="0" bIns="0" rtlCol="0" anchor="t">
            <a:spAutoFit/>
          </a:bodyPr>
          <a:lstStyle/>
          <a:p>
            <a:pPr algn="ctr">
              <a:lnSpc>
                <a:spcPts val="3485"/>
              </a:lnSpc>
            </a:pPr>
            <a:r>
              <a:rPr lang="en-US" sz="2525" spc="247">
                <a:solidFill>
                  <a:srgbClr val="231F20"/>
                </a:solidFill>
                <a:latin typeface="Montserrat" panose="00000500000000000000"/>
                <a:ea typeface="Montserrat" panose="00000500000000000000"/>
                <a:cs typeface="Montserrat" panose="00000500000000000000"/>
                <a:sym typeface="Montserrat" panose="00000500000000000000"/>
              </a:rPr>
              <a:t>Thank You</a:t>
            </a:r>
            <a:endParaRPr lang="en-US" sz="2525" spc="247">
              <a:solidFill>
                <a:srgbClr val="231F20"/>
              </a:solidFill>
              <a:latin typeface="Montserrat" panose="00000500000000000000"/>
              <a:ea typeface="Montserrat" panose="00000500000000000000"/>
              <a:cs typeface="Montserrat" panose="00000500000000000000"/>
              <a:sym typeface="Montserrat" panose="00000500000000000000"/>
            </a:endParaRPr>
          </a:p>
        </p:txBody>
      </p:sp>
      <p:sp>
        <p:nvSpPr>
          <p:cNvPr id="23" name="TextBox 23"/>
          <p:cNvSpPr txBox="1"/>
          <p:nvPr/>
        </p:nvSpPr>
        <p:spPr>
          <a:xfrm>
            <a:off x="5291446" y="5853236"/>
            <a:ext cx="1840320" cy="1048770"/>
          </a:xfrm>
          <a:prstGeom prst="rect">
            <a:avLst/>
          </a:prstGeom>
        </p:spPr>
        <p:txBody>
          <a:bodyPr lIns="0" tIns="0" rIns="0" bIns="0" rtlCol="0" anchor="t">
            <a:spAutoFit/>
          </a:bodyPr>
          <a:lstStyle/>
          <a:p>
            <a:pPr marL="0" lvl="0" indent="0" algn="ctr">
              <a:lnSpc>
                <a:spcPts val="8625"/>
              </a:lnSpc>
              <a:spcBef>
                <a:spcPct val="0"/>
              </a:spcBef>
            </a:pPr>
            <a:r>
              <a:rPr lang="en-US" sz="6250" b="1" u="none" strike="noStrike" spc="331">
                <a:solidFill>
                  <a:srgbClr val="231F20"/>
                </a:solidFill>
                <a:latin typeface="Montserrat Bold" panose="00000800000000000000"/>
                <a:ea typeface="Montserrat Bold" panose="00000800000000000000"/>
                <a:cs typeface="Montserrat Bold" panose="00000800000000000000"/>
                <a:sym typeface="Montserrat Bold" panose="00000800000000000000"/>
              </a:rPr>
              <a:t>02</a:t>
            </a:r>
            <a:endParaRPr lang="en-US" sz="6250" b="1" u="none" strike="noStrike" spc="331">
              <a:solidFill>
                <a:srgbClr val="231F2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24" name="TextBox 24"/>
          <p:cNvSpPr txBox="1"/>
          <p:nvPr/>
        </p:nvSpPr>
        <p:spPr>
          <a:xfrm>
            <a:off x="4916592" y="7089380"/>
            <a:ext cx="2743420" cy="418548"/>
          </a:xfrm>
          <a:prstGeom prst="rect">
            <a:avLst/>
          </a:prstGeom>
        </p:spPr>
        <p:txBody>
          <a:bodyPr lIns="0" tIns="0" rIns="0" bIns="0" rtlCol="0" anchor="t">
            <a:spAutoFit/>
          </a:bodyPr>
          <a:lstStyle/>
          <a:p>
            <a:pPr algn="ctr">
              <a:lnSpc>
                <a:spcPts val="3485"/>
              </a:lnSpc>
            </a:pPr>
            <a:r>
              <a:rPr lang="en-US" sz="2525" spc="247">
                <a:solidFill>
                  <a:srgbClr val="231F20"/>
                </a:solidFill>
                <a:latin typeface="Montserrat" panose="00000500000000000000"/>
                <a:ea typeface="Montserrat" panose="00000500000000000000"/>
                <a:cs typeface="Montserrat" panose="00000500000000000000"/>
                <a:sym typeface="Montserrat" panose="00000500000000000000"/>
              </a:rPr>
              <a:t>The Problem</a:t>
            </a:r>
            <a:endParaRPr lang="en-US" sz="2525" spc="247">
              <a:solidFill>
                <a:srgbClr val="231F20"/>
              </a:solidFill>
              <a:latin typeface="Montserrat" panose="00000500000000000000"/>
              <a:ea typeface="Montserrat" panose="00000500000000000000"/>
              <a:cs typeface="Montserrat" panose="00000500000000000000"/>
              <a:sym typeface="Montserrat" panose="00000500000000000000"/>
            </a:endParaRPr>
          </a:p>
        </p:txBody>
      </p:sp>
      <p:sp>
        <p:nvSpPr>
          <p:cNvPr id="25" name="TextBox 25"/>
          <p:cNvSpPr txBox="1"/>
          <p:nvPr/>
        </p:nvSpPr>
        <p:spPr>
          <a:xfrm>
            <a:off x="5291446" y="7717478"/>
            <a:ext cx="1840320" cy="1048770"/>
          </a:xfrm>
          <a:prstGeom prst="rect">
            <a:avLst/>
          </a:prstGeom>
        </p:spPr>
        <p:txBody>
          <a:bodyPr lIns="0" tIns="0" rIns="0" bIns="0" rtlCol="0" anchor="t">
            <a:spAutoFit/>
          </a:bodyPr>
          <a:lstStyle/>
          <a:p>
            <a:pPr marL="0" lvl="0" indent="0" algn="ctr">
              <a:lnSpc>
                <a:spcPts val="8625"/>
              </a:lnSpc>
              <a:spcBef>
                <a:spcPct val="0"/>
              </a:spcBef>
            </a:pPr>
            <a:r>
              <a:rPr lang="en-US" sz="6250" b="1" spc="331">
                <a:solidFill>
                  <a:srgbClr val="231F20"/>
                </a:solidFill>
                <a:latin typeface="Montserrat Bold" panose="00000800000000000000"/>
                <a:ea typeface="Montserrat Bold" panose="00000800000000000000"/>
                <a:cs typeface="Montserrat Bold" panose="00000800000000000000"/>
                <a:sym typeface="Montserrat Bold" panose="00000800000000000000"/>
              </a:rPr>
              <a:t>07</a:t>
            </a:r>
            <a:endParaRPr lang="en-US" sz="6250" b="1" spc="331">
              <a:solidFill>
                <a:srgbClr val="231F2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26" name="TextBox 26"/>
          <p:cNvSpPr txBox="1"/>
          <p:nvPr/>
        </p:nvSpPr>
        <p:spPr>
          <a:xfrm>
            <a:off x="4916592" y="9053656"/>
            <a:ext cx="3022292" cy="371189"/>
          </a:xfrm>
          <a:prstGeom prst="rect">
            <a:avLst/>
          </a:prstGeom>
        </p:spPr>
        <p:txBody>
          <a:bodyPr lIns="0" tIns="0" rIns="0" bIns="0" rtlCol="0" anchor="t">
            <a:spAutoFit/>
          </a:bodyPr>
          <a:lstStyle/>
          <a:p>
            <a:pPr algn="ctr">
              <a:lnSpc>
                <a:spcPts val="3050"/>
              </a:lnSpc>
            </a:pPr>
            <a:r>
              <a:rPr lang="en-US" sz="2210" spc="216">
                <a:solidFill>
                  <a:srgbClr val="231F20"/>
                </a:solidFill>
                <a:latin typeface="Montserrat" panose="00000500000000000000"/>
                <a:ea typeface="Montserrat" panose="00000500000000000000"/>
                <a:cs typeface="Montserrat" panose="00000500000000000000"/>
                <a:sym typeface="Montserrat" panose="00000500000000000000"/>
              </a:rPr>
              <a:t>Technology Stack</a:t>
            </a:r>
            <a:endParaRPr lang="en-US" sz="2210" spc="216">
              <a:solidFill>
                <a:srgbClr val="231F20"/>
              </a:solidFill>
              <a:latin typeface="Montserrat" panose="00000500000000000000"/>
              <a:ea typeface="Montserrat" panose="00000500000000000000"/>
              <a:cs typeface="Montserrat" panose="00000500000000000000"/>
              <a:sym typeface="Montserrat" panose="0000050000000000000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AF2"/>
        </a:solidFill>
        <a:effectLst/>
      </p:bgPr>
    </p:bg>
    <p:spTree>
      <p:nvGrpSpPr>
        <p:cNvPr id="1" name=""/>
        <p:cNvGrpSpPr/>
        <p:nvPr/>
      </p:nvGrpSpPr>
      <p:grpSpPr>
        <a:xfrm>
          <a:off x="0" y="0"/>
          <a:ext cx="0" cy="0"/>
          <a:chOff x="0" y="0"/>
          <a:chExt cx="0" cy="0"/>
        </a:xfrm>
      </p:grpSpPr>
      <p:sp>
        <p:nvSpPr>
          <p:cNvPr id="2" name="Freeform 2"/>
          <p:cNvSpPr/>
          <p:nvPr/>
        </p:nvSpPr>
        <p:spPr>
          <a:xfrm rot="2925483">
            <a:off x="5978889" y="4633519"/>
            <a:ext cx="15026802" cy="159135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1"/>
            <a:stretch>
              <a:fillRect t="-86495"/>
            </a:stretch>
          </a:blipFill>
        </p:spPr>
      </p:sp>
      <p:grpSp>
        <p:nvGrpSpPr>
          <p:cNvPr id="3" name="Group 3"/>
          <p:cNvGrpSpPr>
            <a:grpSpLocks noChangeAspect="1"/>
          </p:cNvGrpSpPr>
          <p:nvPr/>
        </p:nvGrpSpPr>
        <p:grpSpPr>
          <a:xfrm rot="0">
            <a:off x="9046979" y="0"/>
            <a:ext cx="9241021" cy="10396149"/>
            <a:chOff x="0" y="0"/>
            <a:chExt cx="5370413" cy="6041715"/>
          </a:xfrm>
        </p:grpSpPr>
        <p:sp>
          <p:nvSpPr>
            <p:cNvPr id="4" name="Freeform 4"/>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sp>
        <p:sp>
          <p:nvSpPr>
            <p:cNvPr id="5" name="Freeform 5"/>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2"/>
              <a:stretch>
                <a:fillRect l="-25000" r="-25000"/>
              </a:stretch>
            </a:blipFill>
          </p:spPr>
        </p:sp>
      </p:grpSp>
      <p:grpSp>
        <p:nvGrpSpPr>
          <p:cNvPr id="6" name="Group 6"/>
          <p:cNvGrpSpPr/>
          <p:nvPr/>
        </p:nvGrpSpPr>
        <p:grpSpPr>
          <a:xfrm rot="0">
            <a:off x="422123" y="3095360"/>
            <a:ext cx="1828744" cy="182874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8" name="TextBox 8"/>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9" name="Freeform 9"/>
          <p:cNvSpPr/>
          <p:nvPr/>
        </p:nvSpPr>
        <p:spPr>
          <a:xfrm>
            <a:off x="733132" y="3580329"/>
            <a:ext cx="1236499" cy="858804"/>
          </a:xfrm>
          <a:custGeom>
            <a:avLst/>
            <a:gdLst/>
            <a:ahLst/>
            <a:cxnLst/>
            <a:rect l="l" t="t" r="r" b="b"/>
            <a:pathLst>
              <a:path w="1236499" h="858804">
                <a:moveTo>
                  <a:pt x="0" y="0"/>
                </a:moveTo>
                <a:lnTo>
                  <a:pt x="1236499" y="0"/>
                </a:lnTo>
                <a:lnTo>
                  <a:pt x="1236499" y="858805"/>
                </a:lnTo>
                <a:lnTo>
                  <a:pt x="0" y="8588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0" name="Group 10"/>
          <p:cNvGrpSpPr/>
          <p:nvPr/>
        </p:nvGrpSpPr>
        <p:grpSpPr>
          <a:xfrm rot="0">
            <a:off x="422123" y="6961601"/>
            <a:ext cx="1828744" cy="182874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id="12" name="TextBox 12"/>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13" name="Freeform 13"/>
          <p:cNvSpPr/>
          <p:nvPr/>
        </p:nvSpPr>
        <p:spPr>
          <a:xfrm>
            <a:off x="814891" y="7361008"/>
            <a:ext cx="1043208" cy="1029931"/>
          </a:xfrm>
          <a:custGeom>
            <a:avLst/>
            <a:gdLst/>
            <a:ahLst/>
            <a:cxnLst/>
            <a:rect l="l" t="t" r="r" b="b"/>
            <a:pathLst>
              <a:path w="1043208" h="1029931">
                <a:moveTo>
                  <a:pt x="0" y="0"/>
                </a:moveTo>
                <a:lnTo>
                  <a:pt x="1043208" y="0"/>
                </a:lnTo>
                <a:lnTo>
                  <a:pt x="1043208" y="1029930"/>
                </a:lnTo>
                <a:lnTo>
                  <a:pt x="0" y="10299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4" name="Group 14"/>
          <p:cNvGrpSpPr/>
          <p:nvPr/>
        </p:nvGrpSpPr>
        <p:grpSpPr>
          <a:xfrm rot="0">
            <a:off x="-4420124" y="345881"/>
            <a:ext cx="15859325" cy="2258023"/>
            <a:chOff x="0" y="0"/>
            <a:chExt cx="1537211" cy="218865"/>
          </a:xfrm>
        </p:grpSpPr>
        <p:sp>
          <p:nvSpPr>
            <p:cNvPr id="15" name="Freeform 15"/>
            <p:cNvSpPr/>
            <p:nvPr/>
          </p:nvSpPr>
          <p:spPr>
            <a:xfrm>
              <a:off x="0" y="0"/>
              <a:ext cx="1537211"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000000"/>
            </a:solidFill>
            <a:ln cap="sq">
              <a:noFill/>
              <a:prstDash val="solid"/>
              <a:miter/>
            </a:ln>
          </p:spPr>
        </p:sp>
        <p:sp>
          <p:nvSpPr>
            <p:cNvPr id="16" name="TextBox 16"/>
            <p:cNvSpPr txBox="1"/>
            <p:nvPr/>
          </p:nvSpPr>
          <p:spPr>
            <a:xfrm>
              <a:off x="101600" y="-19050"/>
              <a:ext cx="1334011" cy="237915"/>
            </a:xfrm>
            <a:prstGeom prst="rect">
              <a:avLst/>
            </a:prstGeom>
          </p:spPr>
          <p:txBody>
            <a:bodyPr lIns="50800" tIns="50800" rIns="50800" bIns="50800" rtlCol="0" anchor="ctr"/>
            <a:lstStyle/>
            <a:p>
              <a:pPr marL="0" lvl="0" indent="0" algn="ctr">
                <a:lnSpc>
                  <a:spcPts val="2860"/>
                </a:lnSpc>
                <a:spcBef>
                  <a:spcPct val="0"/>
                </a:spcBef>
              </a:pPr>
            </a:p>
          </p:txBody>
        </p:sp>
      </p:grpSp>
      <p:sp>
        <p:nvSpPr>
          <p:cNvPr id="17" name="TextBox 17"/>
          <p:cNvSpPr txBox="1"/>
          <p:nvPr/>
        </p:nvSpPr>
        <p:spPr>
          <a:xfrm>
            <a:off x="2656143" y="2900669"/>
            <a:ext cx="8202326" cy="2725816"/>
          </a:xfrm>
          <a:prstGeom prst="rect">
            <a:avLst/>
          </a:prstGeom>
        </p:spPr>
        <p:txBody>
          <a:bodyPr lIns="0" tIns="0" rIns="0" bIns="0" rtlCol="0" anchor="t">
            <a:spAutoFit/>
          </a:bodyPr>
          <a:lstStyle/>
          <a:p>
            <a:pPr marL="0" lvl="0" indent="0" algn="l">
              <a:lnSpc>
                <a:spcPts val="2775"/>
              </a:lnSpc>
              <a:spcBef>
                <a:spcPct val="0"/>
              </a:spcBef>
            </a:pPr>
            <a:r>
              <a:rPr lang="en-US" sz="2010" b="1" spc="197">
                <a:solidFill>
                  <a:srgbClr val="231F20"/>
                </a:solidFill>
                <a:latin typeface="Montserrat Bold" panose="00000800000000000000"/>
                <a:ea typeface="Montserrat Bold" panose="00000800000000000000"/>
                <a:cs typeface="Montserrat Bold" panose="00000800000000000000"/>
                <a:sym typeface="Montserrat Bold" panose="00000800000000000000"/>
              </a:rPr>
              <a:t>I am an Student who started this project with the aim of helping daily commuters of Mumbai Local trains. I noticed that people often lose their important belongings such as wallets, bags, and mobile phones, but there was no easy way to report or track them. This inspired me to design a platform that can solve this real problem and make the process simpler for everyone.</a:t>
            </a:r>
            <a:endParaRPr lang="en-US" sz="2010" b="1" spc="197">
              <a:solidFill>
                <a:srgbClr val="231F2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8" name="TextBox 18"/>
          <p:cNvSpPr txBox="1"/>
          <p:nvPr/>
        </p:nvSpPr>
        <p:spPr>
          <a:xfrm>
            <a:off x="2656143" y="6464686"/>
            <a:ext cx="8992608" cy="3416570"/>
          </a:xfrm>
          <a:prstGeom prst="rect">
            <a:avLst/>
          </a:prstGeom>
        </p:spPr>
        <p:txBody>
          <a:bodyPr lIns="0" tIns="0" rIns="0" bIns="0" rtlCol="0" anchor="t">
            <a:spAutoFit/>
          </a:bodyPr>
          <a:lstStyle/>
          <a:p>
            <a:pPr marL="0" lvl="0" indent="0" algn="l">
              <a:lnSpc>
                <a:spcPts val="3050"/>
              </a:lnSpc>
              <a:spcBef>
                <a:spcPct val="0"/>
              </a:spcBef>
            </a:pPr>
            <a:r>
              <a:rPr lang="en-US" sz="2210" b="1" spc="216">
                <a:solidFill>
                  <a:srgbClr val="231F20"/>
                </a:solidFill>
                <a:latin typeface="Montserrat Bold" panose="00000800000000000000"/>
                <a:ea typeface="Montserrat Bold" panose="00000800000000000000"/>
                <a:cs typeface="Montserrat Bold" panose="00000800000000000000"/>
                <a:sym typeface="Montserrat Bold" panose="00000800000000000000"/>
              </a:rPr>
              <a:t>Through this project, I want to show how technology can improve daily life. My platform allows users to easily report lost or found items, add details, and track them using just a mobile number. Even though I am working alone on this project, my vision is to create an impactful solution that can truly help the community of millions who depend on Mumbai’s lifeline every day.</a:t>
            </a:r>
            <a:endParaRPr lang="en-US" sz="2210" b="1" spc="216">
              <a:solidFill>
                <a:srgbClr val="231F2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9" name="TextBox 19"/>
          <p:cNvSpPr txBox="1"/>
          <p:nvPr/>
        </p:nvSpPr>
        <p:spPr>
          <a:xfrm>
            <a:off x="1810474" y="919408"/>
            <a:ext cx="7416941" cy="1132046"/>
          </a:xfrm>
          <a:prstGeom prst="rect">
            <a:avLst/>
          </a:prstGeom>
        </p:spPr>
        <p:txBody>
          <a:bodyPr lIns="0" tIns="0" rIns="0" bIns="0" rtlCol="0" anchor="t">
            <a:spAutoFit/>
          </a:bodyPr>
          <a:lstStyle/>
          <a:p>
            <a:pPr marL="0" lvl="0" indent="0" algn="ctr">
              <a:lnSpc>
                <a:spcPts val="9285"/>
              </a:lnSpc>
              <a:spcBef>
                <a:spcPct val="0"/>
              </a:spcBef>
            </a:pPr>
            <a:r>
              <a:rPr lang="en-US" sz="6730" u="none" strike="noStrike" spc="53">
                <a:solidFill>
                  <a:srgbClr val="FDFAF2"/>
                </a:solidFill>
                <a:latin typeface="Archivo Black" panose="020B0A03020202020B04"/>
                <a:ea typeface="Archivo Black" panose="020B0A03020202020B04"/>
                <a:cs typeface="Archivo Black" panose="020B0A03020202020B04"/>
                <a:sym typeface="Archivo Black" panose="020B0A03020202020B04"/>
              </a:rPr>
              <a:t>ABOUT US</a:t>
            </a:r>
            <a:endParaRPr lang="en-US" sz="6730" u="none" strike="noStrike" spc="53">
              <a:solidFill>
                <a:srgbClr val="FDFAF2"/>
              </a:solidFill>
              <a:latin typeface="Archivo Black" panose="020B0A03020202020B04"/>
              <a:ea typeface="Archivo Black" panose="020B0A03020202020B04"/>
              <a:cs typeface="Archivo Black" panose="020B0A03020202020B04"/>
              <a:sym typeface="Archivo Black" panose="020B0A03020202020B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372205"/>
            <a:chOff x="0" y="0"/>
            <a:chExt cx="1433108" cy="812800"/>
          </a:xfrm>
        </p:grpSpPr>
        <p:sp>
          <p:nvSpPr>
            <p:cNvPr id="3" name="Freeform 3"/>
            <p:cNvSpPr/>
            <p:nvPr/>
          </p:nvSpPr>
          <p:spPr>
            <a:xfrm>
              <a:off x="0" y="0"/>
              <a:ext cx="1433108" cy="812800"/>
            </a:xfrm>
            <a:custGeom>
              <a:avLst/>
              <a:gdLst/>
              <a:ahLst/>
              <a:cxnLst/>
              <a:rect l="l" t="t" r="r" b="b"/>
              <a:pathLst>
                <a:path w="1433108" h="812800">
                  <a:moveTo>
                    <a:pt x="0" y="0"/>
                  </a:moveTo>
                  <a:lnTo>
                    <a:pt x="1433108" y="0"/>
                  </a:lnTo>
                  <a:lnTo>
                    <a:pt x="1433108" y="812800"/>
                  </a:lnTo>
                  <a:lnTo>
                    <a:pt x="0" y="812800"/>
                  </a:lnTo>
                  <a:close/>
                </a:path>
              </a:pathLst>
            </a:custGeom>
            <a:blipFill>
              <a:blip r:embed="rId1"/>
              <a:stretch>
                <a:fillRect t="-8665" b="-8665"/>
              </a:stretch>
            </a:blipFill>
          </p:spPr>
        </p:sp>
      </p:grpSp>
      <p:grpSp>
        <p:nvGrpSpPr>
          <p:cNvPr id="4" name="Group 4"/>
          <p:cNvGrpSpPr/>
          <p:nvPr/>
        </p:nvGrpSpPr>
        <p:grpSpPr>
          <a:xfrm rot="0">
            <a:off x="1357312" y="1028700"/>
            <a:ext cx="15591759" cy="8229600"/>
            <a:chOff x="0" y="0"/>
            <a:chExt cx="4106471" cy="2167467"/>
          </a:xfrm>
        </p:grpSpPr>
        <p:sp>
          <p:nvSpPr>
            <p:cNvPr id="5" name="Freeform 5"/>
            <p:cNvSpPr/>
            <p:nvPr/>
          </p:nvSpPr>
          <p:spPr>
            <a:xfrm>
              <a:off x="0" y="0"/>
              <a:ext cx="4106471" cy="2167467"/>
            </a:xfrm>
            <a:custGeom>
              <a:avLst/>
              <a:gdLst/>
              <a:ahLst/>
              <a:cxnLst/>
              <a:rect l="l" t="t" r="r" b="b"/>
              <a:pathLst>
                <a:path w="4106471" h="2167467">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DFAF2">
                <a:alpha val="86667"/>
              </a:srgbClr>
            </a:solidFill>
          </p:spPr>
        </p:sp>
        <p:sp>
          <p:nvSpPr>
            <p:cNvPr id="6" name="TextBox 6"/>
            <p:cNvSpPr txBox="1"/>
            <p:nvPr/>
          </p:nvSpPr>
          <p:spPr>
            <a:xfrm>
              <a:off x="0" y="-19050"/>
              <a:ext cx="4106471" cy="2186517"/>
            </a:xfrm>
            <a:prstGeom prst="rect">
              <a:avLst/>
            </a:prstGeom>
          </p:spPr>
          <p:txBody>
            <a:bodyPr lIns="50800" tIns="50800" rIns="50800" bIns="50800" rtlCol="0" anchor="ctr"/>
            <a:lstStyle/>
            <a:p>
              <a:pPr algn="ctr">
                <a:lnSpc>
                  <a:spcPts val="2860"/>
                </a:lnSpc>
              </a:pPr>
            </a:p>
          </p:txBody>
        </p:sp>
      </p:grpSp>
      <p:grpSp>
        <p:nvGrpSpPr>
          <p:cNvPr id="7" name="Group 7"/>
          <p:cNvGrpSpPr/>
          <p:nvPr/>
        </p:nvGrpSpPr>
        <p:grpSpPr>
          <a:xfrm rot="0">
            <a:off x="2495914" y="3603602"/>
            <a:ext cx="3086100" cy="4784036"/>
            <a:chOff x="0" y="0"/>
            <a:chExt cx="812800" cy="1259993"/>
          </a:xfrm>
        </p:grpSpPr>
        <p:sp>
          <p:nvSpPr>
            <p:cNvPr id="8" name="Freeform 8"/>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id="9" name="TextBox 9"/>
            <p:cNvSpPr txBox="1"/>
            <p:nvPr/>
          </p:nvSpPr>
          <p:spPr>
            <a:xfrm>
              <a:off x="0" y="-19050"/>
              <a:ext cx="812800" cy="1279043"/>
            </a:xfrm>
            <a:prstGeom prst="rect">
              <a:avLst/>
            </a:prstGeom>
          </p:spPr>
          <p:txBody>
            <a:bodyPr lIns="50800" tIns="50800" rIns="50800" bIns="50800" rtlCol="0" anchor="ctr"/>
            <a:lstStyle/>
            <a:p>
              <a:pPr algn="ctr">
                <a:lnSpc>
                  <a:spcPts val="2860"/>
                </a:lnSpc>
              </a:pPr>
            </a:p>
          </p:txBody>
        </p:sp>
      </p:grpSp>
      <p:grpSp>
        <p:nvGrpSpPr>
          <p:cNvPr id="10" name="Group 10"/>
          <p:cNvGrpSpPr/>
          <p:nvPr/>
        </p:nvGrpSpPr>
        <p:grpSpPr>
          <a:xfrm rot="0">
            <a:off x="2495914" y="5283353"/>
            <a:ext cx="3086100" cy="878053"/>
            <a:chOff x="0" y="0"/>
            <a:chExt cx="812800" cy="231257"/>
          </a:xfrm>
        </p:grpSpPr>
        <p:sp>
          <p:nvSpPr>
            <p:cNvPr id="11" name="Freeform 11"/>
            <p:cNvSpPr/>
            <p:nvPr/>
          </p:nvSpPr>
          <p:spPr>
            <a:xfrm>
              <a:off x="0" y="0"/>
              <a:ext cx="812800" cy="231257"/>
            </a:xfrm>
            <a:custGeom>
              <a:avLst/>
              <a:gdLst/>
              <a:ahLst/>
              <a:cxnLst/>
              <a:rect l="l" t="t" r="r" b="b"/>
              <a:pathLst>
                <a:path w="812800" h="231257">
                  <a:moveTo>
                    <a:pt x="0" y="0"/>
                  </a:moveTo>
                  <a:lnTo>
                    <a:pt x="812800" y="0"/>
                  </a:lnTo>
                  <a:lnTo>
                    <a:pt x="812800" y="231257"/>
                  </a:lnTo>
                  <a:lnTo>
                    <a:pt x="0" y="231257"/>
                  </a:lnTo>
                  <a:close/>
                </a:path>
              </a:pathLst>
            </a:custGeom>
            <a:solidFill>
              <a:srgbClr val="000000"/>
            </a:solidFill>
          </p:spPr>
        </p:sp>
        <p:sp>
          <p:nvSpPr>
            <p:cNvPr id="12" name="TextBox 12"/>
            <p:cNvSpPr txBox="1"/>
            <p:nvPr/>
          </p:nvSpPr>
          <p:spPr>
            <a:xfrm>
              <a:off x="0" y="-19050"/>
              <a:ext cx="812800" cy="250307"/>
            </a:xfrm>
            <a:prstGeom prst="rect">
              <a:avLst/>
            </a:prstGeom>
          </p:spPr>
          <p:txBody>
            <a:bodyPr lIns="50800" tIns="50800" rIns="50800" bIns="50800" rtlCol="0" anchor="ctr"/>
            <a:lstStyle/>
            <a:p>
              <a:pPr algn="ctr">
                <a:lnSpc>
                  <a:spcPts val="2860"/>
                </a:lnSpc>
              </a:pPr>
              <a:r>
                <a:rPr lang="en-US" sz="2200">
                  <a:solidFill>
                    <a:srgbClr val="FFFFFF"/>
                  </a:solidFill>
                  <a:latin typeface="Montserrat" panose="00000500000000000000"/>
                  <a:ea typeface="Montserrat" panose="00000500000000000000"/>
                  <a:cs typeface="Montserrat" panose="00000500000000000000"/>
                  <a:sym typeface="Montserrat" panose="00000500000000000000"/>
                </a:rPr>
                <a:t>Lost Items in Crowded Trains</a:t>
              </a:r>
              <a:endParaRPr lang="en-US" sz="2200">
                <a:solidFill>
                  <a:srgbClr val="FFFFFF"/>
                </a:solidFill>
                <a:latin typeface="Montserrat" panose="00000500000000000000"/>
                <a:ea typeface="Montserrat" panose="00000500000000000000"/>
                <a:cs typeface="Montserrat" panose="00000500000000000000"/>
                <a:sym typeface="Montserrat" panose="00000500000000000000"/>
              </a:endParaRPr>
            </a:p>
          </p:txBody>
        </p:sp>
      </p:grpSp>
      <p:grpSp>
        <p:nvGrpSpPr>
          <p:cNvPr id="13" name="Group 13"/>
          <p:cNvGrpSpPr/>
          <p:nvPr/>
        </p:nvGrpSpPr>
        <p:grpSpPr>
          <a:xfrm rot="0">
            <a:off x="5900738" y="3603602"/>
            <a:ext cx="3086100" cy="4784036"/>
            <a:chOff x="0" y="0"/>
            <a:chExt cx="812800" cy="1259993"/>
          </a:xfrm>
        </p:grpSpPr>
        <p:sp>
          <p:nvSpPr>
            <p:cNvPr id="14" name="Freeform 14"/>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id="15" name="TextBox 15"/>
            <p:cNvSpPr txBox="1"/>
            <p:nvPr/>
          </p:nvSpPr>
          <p:spPr>
            <a:xfrm>
              <a:off x="0" y="-19050"/>
              <a:ext cx="812800" cy="1279043"/>
            </a:xfrm>
            <a:prstGeom prst="rect">
              <a:avLst/>
            </a:prstGeom>
          </p:spPr>
          <p:txBody>
            <a:bodyPr lIns="50800" tIns="50800" rIns="50800" bIns="50800" rtlCol="0" anchor="ctr"/>
            <a:lstStyle/>
            <a:p>
              <a:pPr algn="ctr">
                <a:lnSpc>
                  <a:spcPts val="2860"/>
                </a:lnSpc>
              </a:pPr>
            </a:p>
          </p:txBody>
        </p:sp>
      </p:grpSp>
      <p:grpSp>
        <p:nvGrpSpPr>
          <p:cNvPr id="16" name="Group 16"/>
          <p:cNvGrpSpPr/>
          <p:nvPr/>
        </p:nvGrpSpPr>
        <p:grpSpPr>
          <a:xfrm rot="0">
            <a:off x="5900738" y="5319014"/>
            <a:ext cx="3086100" cy="878053"/>
            <a:chOff x="0" y="0"/>
            <a:chExt cx="812800" cy="231257"/>
          </a:xfrm>
        </p:grpSpPr>
        <p:sp>
          <p:nvSpPr>
            <p:cNvPr id="17" name="Freeform 17"/>
            <p:cNvSpPr/>
            <p:nvPr/>
          </p:nvSpPr>
          <p:spPr>
            <a:xfrm>
              <a:off x="0" y="0"/>
              <a:ext cx="812800" cy="231257"/>
            </a:xfrm>
            <a:custGeom>
              <a:avLst/>
              <a:gdLst/>
              <a:ahLst/>
              <a:cxnLst/>
              <a:rect l="l" t="t" r="r" b="b"/>
              <a:pathLst>
                <a:path w="812800" h="231257">
                  <a:moveTo>
                    <a:pt x="0" y="0"/>
                  </a:moveTo>
                  <a:lnTo>
                    <a:pt x="812800" y="0"/>
                  </a:lnTo>
                  <a:lnTo>
                    <a:pt x="812800" y="231257"/>
                  </a:lnTo>
                  <a:lnTo>
                    <a:pt x="0" y="231257"/>
                  </a:lnTo>
                  <a:close/>
                </a:path>
              </a:pathLst>
            </a:custGeom>
            <a:solidFill>
              <a:srgbClr val="000000"/>
            </a:solidFill>
          </p:spPr>
        </p:sp>
        <p:sp>
          <p:nvSpPr>
            <p:cNvPr id="18" name="TextBox 18"/>
            <p:cNvSpPr txBox="1"/>
            <p:nvPr/>
          </p:nvSpPr>
          <p:spPr>
            <a:xfrm>
              <a:off x="0" y="-19050"/>
              <a:ext cx="812800" cy="250307"/>
            </a:xfrm>
            <a:prstGeom prst="rect">
              <a:avLst/>
            </a:prstGeom>
          </p:spPr>
          <p:txBody>
            <a:bodyPr lIns="50800" tIns="50800" rIns="50800" bIns="50800" rtlCol="0" anchor="ctr"/>
            <a:lstStyle/>
            <a:p>
              <a:pPr algn="ctr">
                <a:lnSpc>
                  <a:spcPts val="2860"/>
                </a:lnSpc>
              </a:pPr>
              <a:r>
                <a:rPr lang="en-US" sz="2200">
                  <a:solidFill>
                    <a:srgbClr val="FFFFFF"/>
                  </a:solidFill>
                  <a:latin typeface="Montserrat" panose="00000500000000000000"/>
                  <a:ea typeface="Montserrat" panose="00000500000000000000"/>
                  <a:cs typeface="Montserrat" panose="00000500000000000000"/>
                  <a:sym typeface="Montserrat" panose="00000500000000000000"/>
                </a:rPr>
                <a:t>No Easy Reporting System</a:t>
              </a:r>
              <a:endParaRPr lang="en-US" sz="2200">
                <a:solidFill>
                  <a:srgbClr val="FFFFFF"/>
                </a:solidFill>
                <a:latin typeface="Montserrat" panose="00000500000000000000"/>
                <a:ea typeface="Montserrat" panose="00000500000000000000"/>
                <a:cs typeface="Montserrat" panose="00000500000000000000"/>
                <a:sym typeface="Montserrat" panose="00000500000000000000"/>
              </a:endParaRPr>
            </a:p>
          </p:txBody>
        </p:sp>
      </p:grpSp>
      <p:grpSp>
        <p:nvGrpSpPr>
          <p:cNvPr id="19" name="Group 19"/>
          <p:cNvGrpSpPr/>
          <p:nvPr/>
        </p:nvGrpSpPr>
        <p:grpSpPr>
          <a:xfrm rot="0">
            <a:off x="9301162" y="3603602"/>
            <a:ext cx="3086100" cy="4784036"/>
            <a:chOff x="0" y="0"/>
            <a:chExt cx="812800" cy="1259993"/>
          </a:xfrm>
        </p:grpSpPr>
        <p:sp>
          <p:nvSpPr>
            <p:cNvPr id="20" name="Freeform 20"/>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id="21" name="TextBox 21"/>
            <p:cNvSpPr txBox="1"/>
            <p:nvPr/>
          </p:nvSpPr>
          <p:spPr>
            <a:xfrm>
              <a:off x="0" y="-19050"/>
              <a:ext cx="812800" cy="1279043"/>
            </a:xfrm>
            <a:prstGeom prst="rect">
              <a:avLst/>
            </a:prstGeom>
          </p:spPr>
          <p:txBody>
            <a:bodyPr lIns="50800" tIns="50800" rIns="50800" bIns="50800" rtlCol="0" anchor="ctr"/>
            <a:lstStyle/>
            <a:p>
              <a:pPr algn="ctr">
                <a:lnSpc>
                  <a:spcPts val="2860"/>
                </a:lnSpc>
              </a:pPr>
            </a:p>
          </p:txBody>
        </p:sp>
      </p:grpSp>
      <p:grpSp>
        <p:nvGrpSpPr>
          <p:cNvPr id="22" name="Group 22"/>
          <p:cNvGrpSpPr/>
          <p:nvPr/>
        </p:nvGrpSpPr>
        <p:grpSpPr>
          <a:xfrm rot="0">
            <a:off x="9301162" y="5347589"/>
            <a:ext cx="3086100" cy="878053"/>
            <a:chOff x="0" y="0"/>
            <a:chExt cx="812800" cy="231257"/>
          </a:xfrm>
        </p:grpSpPr>
        <p:sp>
          <p:nvSpPr>
            <p:cNvPr id="23" name="Freeform 23"/>
            <p:cNvSpPr/>
            <p:nvPr/>
          </p:nvSpPr>
          <p:spPr>
            <a:xfrm>
              <a:off x="0" y="0"/>
              <a:ext cx="812800" cy="231257"/>
            </a:xfrm>
            <a:custGeom>
              <a:avLst/>
              <a:gdLst/>
              <a:ahLst/>
              <a:cxnLst/>
              <a:rect l="l" t="t" r="r" b="b"/>
              <a:pathLst>
                <a:path w="812800" h="231257">
                  <a:moveTo>
                    <a:pt x="0" y="0"/>
                  </a:moveTo>
                  <a:lnTo>
                    <a:pt x="812800" y="0"/>
                  </a:lnTo>
                  <a:lnTo>
                    <a:pt x="812800" y="231257"/>
                  </a:lnTo>
                  <a:lnTo>
                    <a:pt x="0" y="231257"/>
                  </a:lnTo>
                  <a:close/>
                </a:path>
              </a:pathLst>
            </a:custGeom>
            <a:solidFill>
              <a:srgbClr val="000000"/>
            </a:solidFill>
          </p:spPr>
        </p:sp>
        <p:sp>
          <p:nvSpPr>
            <p:cNvPr id="24" name="TextBox 24"/>
            <p:cNvSpPr txBox="1"/>
            <p:nvPr/>
          </p:nvSpPr>
          <p:spPr>
            <a:xfrm>
              <a:off x="0" y="-19050"/>
              <a:ext cx="812800" cy="250307"/>
            </a:xfrm>
            <a:prstGeom prst="rect">
              <a:avLst/>
            </a:prstGeom>
          </p:spPr>
          <p:txBody>
            <a:bodyPr lIns="50800" tIns="50800" rIns="50800" bIns="50800" rtlCol="0" anchor="ctr"/>
            <a:lstStyle/>
            <a:p>
              <a:pPr algn="ctr">
                <a:lnSpc>
                  <a:spcPts val="2860"/>
                </a:lnSpc>
              </a:pPr>
              <a:r>
                <a:rPr lang="en-US" sz="2200">
                  <a:solidFill>
                    <a:srgbClr val="FFFFFF"/>
                  </a:solidFill>
                  <a:latin typeface="Montserrat" panose="00000500000000000000"/>
                  <a:ea typeface="Montserrat" panose="00000500000000000000"/>
                  <a:cs typeface="Montserrat" panose="00000500000000000000"/>
                  <a:sym typeface="Montserrat" panose="00000500000000000000"/>
                </a:rPr>
                <a:t>Lack of Communication</a:t>
              </a:r>
              <a:endParaRPr lang="en-US" sz="2200">
                <a:solidFill>
                  <a:srgbClr val="FFFFFF"/>
                </a:solidFill>
                <a:latin typeface="Montserrat" panose="00000500000000000000"/>
                <a:ea typeface="Montserrat" panose="00000500000000000000"/>
                <a:cs typeface="Montserrat" panose="00000500000000000000"/>
                <a:sym typeface="Montserrat" panose="00000500000000000000"/>
              </a:endParaRPr>
            </a:p>
          </p:txBody>
        </p:sp>
      </p:grpSp>
      <p:grpSp>
        <p:nvGrpSpPr>
          <p:cNvPr id="25" name="Group 25"/>
          <p:cNvGrpSpPr/>
          <p:nvPr/>
        </p:nvGrpSpPr>
        <p:grpSpPr>
          <a:xfrm rot="0">
            <a:off x="12705986" y="3603602"/>
            <a:ext cx="3086100" cy="4784036"/>
            <a:chOff x="0" y="0"/>
            <a:chExt cx="812800" cy="1259993"/>
          </a:xfrm>
        </p:grpSpPr>
        <p:sp>
          <p:nvSpPr>
            <p:cNvPr id="26" name="Freeform 26"/>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id="27" name="TextBox 27"/>
            <p:cNvSpPr txBox="1"/>
            <p:nvPr/>
          </p:nvSpPr>
          <p:spPr>
            <a:xfrm>
              <a:off x="0" y="-19050"/>
              <a:ext cx="812800" cy="1279043"/>
            </a:xfrm>
            <a:prstGeom prst="rect">
              <a:avLst/>
            </a:prstGeom>
          </p:spPr>
          <p:txBody>
            <a:bodyPr lIns="50800" tIns="50800" rIns="50800" bIns="50800" rtlCol="0" anchor="ctr"/>
            <a:lstStyle/>
            <a:p>
              <a:pPr algn="ctr">
                <a:lnSpc>
                  <a:spcPts val="2860"/>
                </a:lnSpc>
              </a:pPr>
            </a:p>
          </p:txBody>
        </p:sp>
      </p:grpSp>
      <p:grpSp>
        <p:nvGrpSpPr>
          <p:cNvPr id="28" name="Group 28"/>
          <p:cNvGrpSpPr/>
          <p:nvPr/>
        </p:nvGrpSpPr>
        <p:grpSpPr>
          <a:xfrm rot="0">
            <a:off x="12705986" y="5328539"/>
            <a:ext cx="3086100" cy="878053"/>
            <a:chOff x="0" y="0"/>
            <a:chExt cx="812800" cy="231257"/>
          </a:xfrm>
        </p:grpSpPr>
        <p:sp>
          <p:nvSpPr>
            <p:cNvPr id="29" name="Freeform 29"/>
            <p:cNvSpPr/>
            <p:nvPr/>
          </p:nvSpPr>
          <p:spPr>
            <a:xfrm>
              <a:off x="0" y="0"/>
              <a:ext cx="812800" cy="231257"/>
            </a:xfrm>
            <a:custGeom>
              <a:avLst/>
              <a:gdLst/>
              <a:ahLst/>
              <a:cxnLst/>
              <a:rect l="l" t="t" r="r" b="b"/>
              <a:pathLst>
                <a:path w="812800" h="231257">
                  <a:moveTo>
                    <a:pt x="0" y="0"/>
                  </a:moveTo>
                  <a:lnTo>
                    <a:pt x="812800" y="0"/>
                  </a:lnTo>
                  <a:lnTo>
                    <a:pt x="812800" y="231257"/>
                  </a:lnTo>
                  <a:lnTo>
                    <a:pt x="0" y="231257"/>
                  </a:lnTo>
                  <a:close/>
                </a:path>
              </a:pathLst>
            </a:custGeom>
            <a:solidFill>
              <a:srgbClr val="000000"/>
            </a:solidFill>
          </p:spPr>
        </p:sp>
        <p:sp>
          <p:nvSpPr>
            <p:cNvPr id="30" name="TextBox 30"/>
            <p:cNvSpPr txBox="1"/>
            <p:nvPr/>
          </p:nvSpPr>
          <p:spPr>
            <a:xfrm>
              <a:off x="0" y="-19050"/>
              <a:ext cx="812800" cy="250307"/>
            </a:xfrm>
            <a:prstGeom prst="rect">
              <a:avLst/>
            </a:prstGeom>
          </p:spPr>
          <p:txBody>
            <a:bodyPr lIns="50800" tIns="50800" rIns="50800" bIns="50800" rtlCol="0" anchor="ctr"/>
            <a:lstStyle/>
            <a:p>
              <a:pPr algn="ctr">
                <a:lnSpc>
                  <a:spcPts val="2860"/>
                </a:lnSpc>
              </a:pPr>
              <a:r>
                <a:rPr lang="en-US" sz="2200">
                  <a:solidFill>
                    <a:srgbClr val="FFFFFF"/>
                  </a:solidFill>
                  <a:latin typeface="Montserrat" panose="00000500000000000000"/>
                  <a:ea typeface="Montserrat" panose="00000500000000000000"/>
                  <a:cs typeface="Montserrat" panose="00000500000000000000"/>
                  <a:sym typeface="Montserrat" panose="00000500000000000000"/>
                </a:rPr>
                <a:t>Low Chances of Recovery</a:t>
              </a:r>
              <a:endParaRPr lang="en-US" sz="2200">
                <a:solidFill>
                  <a:srgbClr val="FFFFFF"/>
                </a:solidFill>
                <a:latin typeface="Montserrat" panose="00000500000000000000"/>
                <a:ea typeface="Montserrat" panose="00000500000000000000"/>
                <a:cs typeface="Montserrat" panose="00000500000000000000"/>
                <a:sym typeface="Montserrat" panose="00000500000000000000"/>
              </a:endParaRPr>
            </a:p>
          </p:txBody>
        </p:sp>
      </p:grpSp>
      <p:sp>
        <p:nvSpPr>
          <p:cNvPr id="31" name="Freeform 31"/>
          <p:cNvSpPr/>
          <p:nvPr/>
        </p:nvSpPr>
        <p:spPr>
          <a:xfrm>
            <a:off x="3295980" y="3917096"/>
            <a:ext cx="1334663" cy="1114704"/>
          </a:xfrm>
          <a:custGeom>
            <a:avLst/>
            <a:gdLst/>
            <a:ahLst/>
            <a:cxnLst/>
            <a:rect l="l" t="t" r="r" b="b"/>
            <a:pathLst>
              <a:path w="1334663" h="1114704">
                <a:moveTo>
                  <a:pt x="0" y="0"/>
                </a:moveTo>
                <a:lnTo>
                  <a:pt x="1334663" y="0"/>
                </a:lnTo>
                <a:lnTo>
                  <a:pt x="1334663" y="1114705"/>
                </a:lnTo>
                <a:lnTo>
                  <a:pt x="0" y="11147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2" name="Freeform 32"/>
          <p:cNvSpPr/>
          <p:nvPr/>
        </p:nvSpPr>
        <p:spPr>
          <a:xfrm>
            <a:off x="10077979" y="3917096"/>
            <a:ext cx="1457363" cy="1246046"/>
          </a:xfrm>
          <a:custGeom>
            <a:avLst/>
            <a:gdLst/>
            <a:ahLst/>
            <a:cxnLst/>
            <a:rect l="l" t="t" r="r" b="b"/>
            <a:pathLst>
              <a:path w="1457363" h="1246046">
                <a:moveTo>
                  <a:pt x="0" y="0"/>
                </a:moveTo>
                <a:lnTo>
                  <a:pt x="1457363" y="0"/>
                </a:lnTo>
                <a:lnTo>
                  <a:pt x="1457363" y="1246046"/>
                </a:lnTo>
                <a:lnTo>
                  <a:pt x="0" y="12460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3" name="Freeform 33"/>
          <p:cNvSpPr/>
          <p:nvPr/>
        </p:nvSpPr>
        <p:spPr>
          <a:xfrm>
            <a:off x="6308873" y="3972565"/>
            <a:ext cx="2194725" cy="1003766"/>
          </a:xfrm>
          <a:custGeom>
            <a:avLst/>
            <a:gdLst/>
            <a:ahLst/>
            <a:cxnLst/>
            <a:rect l="l" t="t" r="r" b="b"/>
            <a:pathLst>
              <a:path w="2194725" h="1003766">
                <a:moveTo>
                  <a:pt x="0" y="0"/>
                </a:moveTo>
                <a:lnTo>
                  <a:pt x="2194725" y="0"/>
                </a:lnTo>
                <a:lnTo>
                  <a:pt x="2194725" y="1003767"/>
                </a:lnTo>
                <a:lnTo>
                  <a:pt x="0" y="100376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4" name="Freeform 34"/>
          <p:cNvSpPr/>
          <p:nvPr/>
        </p:nvSpPr>
        <p:spPr>
          <a:xfrm>
            <a:off x="13625512" y="3917096"/>
            <a:ext cx="1409658" cy="1147109"/>
          </a:xfrm>
          <a:custGeom>
            <a:avLst/>
            <a:gdLst/>
            <a:ahLst/>
            <a:cxnLst/>
            <a:rect l="l" t="t" r="r" b="b"/>
            <a:pathLst>
              <a:path w="1409658" h="1147109">
                <a:moveTo>
                  <a:pt x="0" y="0"/>
                </a:moveTo>
                <a:lnTo>
                  <a:pt x="1409658" y="0"/>
                </a:lnTo>
                <a:lnTo>
                  <a:pt x="1409658" y="1147109"/>
                </a:lnTo>
                <a:lnTo>
                  <a:pt x="0" y="1147109"/>
                </a:lnTo>
                <a:lnTo>
                  <a:pt x="0" y="0"/>
                </a:lnTo>
                <a:close/>
              </a:path>
            </a:pathLst>
          </a:custGeom>
          <a:blipFill>
            <a:blip r:embed="rId8"/>
            <a:stretch>
              <a:fillRect/>
            </a:stretch>
          </a:blipFill>
        </p:spPr>
      </p:sp>
      <p:sp>
        <p:nvSpPr>
          <p:cNvPr id="35" name="TextBox 35"/>
          <p:cNvSpPr txBox="1"/>
          <p:nvPr/>
        </p:nvSpPr>
        <p:spPr>
          <a:xfrm>
            <a:off x="3690980" y="1702311"/>
            <a:ext cx="10906040" cy="815441"/>
          </a:xfrm>
          <a:prstGeom prst="rect">
            <a:avLst/>
          </a:prstGeom>
        </p:spPr>
        <p:txBody>
          <a:bodyPr lIns="0" tIns="0" rIns="0" bIns="0" rtlCol="0" anchor="t">
            <a:spAutoFit/>
          </a:bodyPr>
          <a:lstStyle/>
          <a:p>
            <a:pPr marL="0" lvl="0" indent="0" algn="ctr">
              <a:lnSpc>
                <a:spcPts val="6550"/>
              </a:lnSpc>
              <a:spcBef>
                <a:spcPct val="0"/>
              </a:spcBef>
            </a:pPr>
            <a:r>
              <a:rPr lang="en-US" sz="4745" spc="37">
                <a:solidFill>
                  <a:srgbClr val="010101"/>
                </a:solidFill>
                <a:latin typeface="Archivo Black" panose="020B0A03020202020B04"/>
                <a:ea typeface="Archivo Black" panose="020B0A03020202020B04"/>
                <a:cs typeface="Archivo Black" panose="020B0A03020202020B04"/>
                <a:sym typeface="Archivo Black" panose="020B0A03020202020B04"/>
              </a:rPr>
              <a:t>THE PROBLEM</a:t>
            </a:r>
            <a:endParaRPr lang="en-US" sz="4745" spc="37">
              <a:solidFill>
                <a:srgbClr val="010101"/>
              </a:solidFill>
              <a:latin typeface="Archivo Black" panose="020B0A03020202020B04"/>
              <a:ea typeface="Archivo Black" panose="020B0A03020202020B04"/>
              <a:cs typeface="Archivo Black" panose="020B0A03020202020B04"/>
              <a:sym typeface="Archivo Black" panose="020B0A03020202020B04"/>
            </a:endParaRPr>
          </a:p>
        </p:txBody>
      </p:sp>
      <p:sp>
        <p:nvSpPr>
          <p:cNvPr id="36" name="TextBox 36"/>
          <p:cNvSpPr txBox="1"/>
          <p:nvPr/>
        </p:nvSpPr>
        <p:spPr>
          <a:xfrm>
            <a:off x="2640360" y="6250170"/>
            <a:ext cx="2722103" cy="1537097"/>
          </a:xfrm>
          <a:prstGeom prst="rect">
            <a:avLst/>
          </a:prstGeom>
        </p:spPr>
        <p:txBody>
          <a:bodyPr lIns="0" tIns="0" rIns="0" bIns="0" rtlCol="0" anchor="t">
            <a:spAutoFit/>
          </a:bodyPr>
          <a:lstStyle/>
          <a:p>
            <a:pPr marL="0" lvl="0" indent="0" algn="ctr">
              <a:lnSpc>
                <a:spcPts val="2085"/>
              </a:lnSpc>
              <a:spcBef>
                <a:spcPct val="0"/>
              </a:spcBef>
            </a:pPr>
            <a:r>
              <a:rPr lang="en-US" sz="1510" b="1" spc="148">
                <a:solidFill>
                  <a:srgbClr val="231F20"/>
                </a:solidFill>
                <a:latin typeface="Montserrat Bold" panose="00000800000000000000"/>
                <a:ea typeface="Montserrat Bold" panose="00000800000000000000"/>
                <a:cs typeface="Montserrat Bold" panose="00000800000000000000"/>
                <a:sym typeface="Montserrat Bold" panose="00000800000000000000"/>
              </a:rPr>
              <a:t> Every day in Mumbai locals, thousands of people lose wallets, mobile phones, and bags because of heavy rush.</a:t>
            </a:r>
            <a:endParaRPr lang="en-US" sz="1510" b="1" spc="148">
              <a:solidFill>
                <a:srgbClr val="231F2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7" name="TextBox 37"/>
          <p:cNvSpPr txBox="1"/>
          <p:nvPr/>
        </p:nvSpPr>
        <p:spPr>
          <a:xfrm>
            <a:off x="6045184" y="6250170"/>
            <a:ext cx="2722103" cy="1537097"/>
          </a:xfrm>
          <a:prstGeom prst="rect">
            <a:avLst/>
          </a:prstGeom>
        </p:spPr>
        <p:txBody>
          <a:bodyPr lIns="0" tIns="0" rIns="0" bIns="0" rtlCol="0" anchor="t">
            <a:spAutoFit/>
          </a:bodyPr>
          <a:lstStyle/>
          <a:p>
            <a:pPr marL="0" lvl="0" indent="0" algn="ctr">
              <a:lnSpc>
                <a:spcPts val="2085"/>
              </a:lnSpc>
              <a:spcBef>
                <a:spcPct val="0"/>
              </a:spcBef>
            </a:pPr>
            <a:r>
              <a:rPr lang="en-US" sz="1510" b="1" spc="148">
                <a:solidFill>
                  <a:srgbClr val="231F20"/>
                </a:solidFill>
                <a:latin typeface="Montserrat Bold" panose="00000800000000000000"/>
                <a:ea typeface="Montserrat Bold" panose="00000800000000000000"/>
                <a:cs typeface="Montserrat Bold" panose="00000800000000000000"/>
                <a:sym typeface="Montserrat Bold" panose="00000800000000000000"/>
              </a:rPr>
              <a:t> Currently, there is no simple online platform where passengers can quickly report or search for lost &amp; found items.</a:t>
            </a:r>
            <a:endParaRPr lang="en-US" sz="1510" b="1" spc="148">
              <a:solidFill>
                <a:srgbClr val="231F2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8" name="TextBox 38"/>
          <p:cNvSpPr txBox="1"/>
          <p:nvPr/>
        </p:nvSpPr>
        <p:spPr>
          <a:xfrm>
            <a:off x="9445609" y="6250170"/>
            <a:ext cx="2722103" cy="1537097"/>
          </a:xfrm>
          <a:prstGeom prst="rect">
            <a:avLst/>
          </a:prstGeom>
        </p:spPr>
        <p:txBody>
          <a:bodyPr lIns="0" tIns="0" rIns="0" bIns="0" rtlCol="0" anchor="t">
            <a:spAutoFit/>
          </a:bodyPr>
          <a:lstStyle/>
          <a:p>
            <a:pPr marL="0" lvl="0" indent="0" algn="ctr">
              <a:lnSpc>
                <a:spcPts val="2085"/>
              </a:lnSpc>
              <a:spcBef>
                <a:spcPct val="0"/>
              </a:spcBef>
            </a:pPr>
            <a:r>
              <a:rPr lang="en-US" sz="1510" b="1" spc="148">
                <a:solidFill>
                  <a:srgbClr val="231F20"/>
                </a:solidFill>
                <a:latin typeface="Montserrat Bold" panose="00000800000000000000"/>
                <a:ea typeface="Montserrat Bold" panose="00000800000000000000"/>
                <a:cs typeface="Montserrat Bold" panose="00000800000000000000"/>
                <a:sym typeface="Montserrat Bold" panose="00000800000000000000"/>
              </a:rPr>
              <a:t>Even if someone finds an item, it is difficult to connect with the real owner due to no proper tracking system.</a:t>
            </a:r>
            <a:endParaRPr lang="en-US" sz="1510" b="1" spc="148">
              <a:solidFill>
                <a:srgbClr val="231F2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9" name="TextBox 39"/>
          <p:cNvSpPr txBox="1"/>
          <p:nvPr/>
        </p:nvSpPr>
        <p:spPr>
          <a:xfrm>
            <a:off x="12850433" y="6250170"/>
            <a:ext cx="2722103" cy="1794272"/>
          </a:xfrm>
          <a:prstGeom prst="rect">
            <a:avLst/>
          </a:prstGeom>
        </p:spPr>
        <p:txBody>
          <a:bodyPr lIns="0" tIns="0" rIns="0" bIns="0" rtlCol="0" anchor="t">
            <a:spAutoFit/>
          </a:bodyPr>
          <a:lstStyle/>
          <a:p>
            <a:pPr algn="ctr">
              <a:lnSpc>
                <a:spcPts val="2085"/>
              </a:lnSpc>
              <a:spcBef>
                <a:spcPct val="0"/>
              </a:spcBef>
            </a:pPr>
            <a:r>
              <a:rPr lang="en-US" sz="1510" b="1" spc="148">
                <a:solidFill>
                  <a:srgbClr val="231F20"/>
                </a:solidFill>
                <a:latin typeface="Montserrat Bold" panose="00000800000000000000"/>
                <a:ea typeface="Montserrat Bold" panose="00000800000000000000"/>
                <a:cs typeface="Montserrat Bold" panose="00000800000000000000"/>
                <a:sym typeface="Montserrat Bold" panose="00000800000000000000"/>
              </a:rPr>
              <a:t>Most lost items are never returned, leading to stress, financial loss, and inconvenience for passengers.</a:t>
            </a:r>
            <a:endParaRPr lang="en-US" sz="1510" b="1" spc="148">
              <a:solidFill>
                <a:srgbClr val="231F20"/>
              </a:solidFill>
              <a:latin typeface="Montserrat Bold" panose="00000800000000000000"/>
              <a:ea typeface="Montserrat Bold" panose="00000800000000000000"/>
              <a:cs typeface="Montserrat Bold" panose="00000800000000000000"/>
              <a:sym typeface="Montserrat Bold" panose="00000800000000000000"/>
            </a:endParaRPr>
          </a:p>
          <a:p>
            <a:pPr marL="0" lvl="0" indent="0" algn="ctr">
              <a:lnSpc>
                <a:spcPts val="2085"/>
              </a:lnSpc>
              <a:spcBef>
                <a:spcPct val="0"/>
              </a:spcBef>
            </a:p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AF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10800000">
            <a:off x="9816951" y="0"/>
            <a:ext cx="8600087" cy="10304228"/>
            <a:chOff x="0" y="0"/>
            <a:chExt cx="8585708" cy="10287000"/>
          </a:xfrm>
        </p:grpSpPr>
        <p:sp>
          <p:nvSpPr>
            <p:cNvPr id="3" name="Freeform 3"/>
            <p:cNvSpPr/>
            <p:nvPr/>
          </p:nvSpPr>
          <p:spPr>
            <a:xfrm rot="-10800000">
              <a:off x="0" y="0"/>
              <a:ext cx="8585708" cy="10286999"/>
            </a:xfrm>
            <a:custGeom>
              <a:avLst/>
              <a:gdLst/>
              <a:ahLst/>
              <a:cxnLst/>
              <a:rect l="l" t="t" r="r" b="b"/>
              <a:pathLst>
                <a:path w="8585708" h="10286999">
                  <a:moveTo>
                    <a:pt x="0" y="10286237"/>
                  </a:moveTo>
                  <a:cubicBezTo>
                    <a:pt x="4064" y="10266552"/>
                    <a:pt x="7747" y="10246867"/>
                    <a:pt x="12192" y="10227309"/>
                  </a:cubicBezTo>
                  <a:cubicBezTo>
                    <a:pt x="107569" y="9801478"/>
                    <a:pt x="203074" y="9375774"/>
                    <a:pt x="298450" y="8949943"/>
                  </a:cubicBezTo>
                  <a:cubicBezTo>
                    <a:pt x="439420" y="8320277"/>
                    <a:pt x="580009" y="7690611"/>
                    <a:pt x="721106" y="7061072"/>
                  </a:cubicBezTo>
                  <a:cubicBezTo>
                    <a:pt x="894461" y="6287896"/>
                    <a:pt x="1068324" y="5514847"/>
                    <a:pt x="1241678" y="4741671"/>
                  </a:cubicBezTo>
                  <a:cubicBezTo>
                    <a:pt x="1391031" y="4075556"/>
                    <a:pt x="1540128" y="3409441"/>
                    <a:pt x="1689353" y="2743199"/>
                  </a:cubicBezTo>
                  <a:cubicBezTo>
                    <a:pt x="1820417" y="2157983"/>
                    <a:pt x="1951227" y="1572894"/>
                    <a:pt x="2082546" y="987806"/>
                  </a:cubicBezTo>
                  <a:cubicBezTo>
                    <a:pt x="2156333" y="658749"/>
                    <a:pt x="2230755" y="329819"/>
                    <a:pt x="2304923" y="762"/>
                  </a:cubicBezTo>
                  <a:cubicBezTo>
                    <a:pt x="4386326" y="762"/>
                    <a:pt x="6467602" y="889"/>
                    <a:pt x="8548878" y="0"/>
                  </a:cubicBezTo>
                  <a:cubicBezTo>
                    <a:pt x="8578977" y="0"/>
                    <a:pt x="8585708" y="6731"/>
                    <a:pt x="8585708" y="36957"/>
                  </a:cubicBezTo>
                  <a:cubicBezTo>
                    <a:pt x="8584946" y="3441318"/>
                    <a:pt x="8584946" y="6845680"/>
                    <a:pt x="8585708" y="10250042"/>
                  </a:cubicBezTo>
                  <a:cubicBezTo>
                    <a:pt x="8585708" y="10280268"/>
                    <a:pt x="8578977" y="10286999"/>
                    <a:pt x="8548878" y="10286999"/>
                  </a:cubicBezTo>
                  <a:cubicBezTo>
                    <a:pt x="5699252" y="10286237"/>
                    <a:pt x="2849626" y="10286237"/>
                    <a:pt x="0" y="10286237"/>
                  </a:cubicBezTo>
                  <a:close/>
                </a:path>
              </a:pathLst>
            </a:custGeom>
            <a:blipFill>
              <a:blip r:embed="rId1"/>
              <a:stretch>
                <a:fillRect l="-66984" t="-15111" r="-66984" b="-15111"/>
              </a:stretch>
            </a:blipFill>
          </p:spPr>
        </p:sp>
      </p:grpSp>
      <p:grpSp>
        <p:nvGrpSpPr>
          <p:cNvPr id="4" name="Group 4"/>
          <p:cNvGrpSpPr/>
          <p:nvPr/>
        </p:nvGrpSpPr>
        <p:grpSpPr>
          <a:xfrm rot="-10800000">
            <a:off x="-5698988" y="484492"/>
            <a:ext cx="17213671" cy="2258023"/>
            <a:chOff x="0" y="0"/>
            <a:chExt cx="1668485" cy="218865"/>
          </a:xfrm>
        </p:grpSpPr>
        <p:sp>
          <p:nvSpPr>
            <p:cNvPr id="5" name="Freeform 5"/>
            <p:cNvSpPr/>
            <p:nvPr/>
          </p:nvSpPr>
          <p:spPr>
            <a:xfrm>
              <a:off x="0" y="0"/>
              <a:ext cx="1668485" cy="218865"/>
            </a:xfrm>
            <a:custGeom>
              <a:avLst/>
              <a:gdLst/>
              <a:ahLst/>
              <a:cxnLst/>
              <a:rect l="l" t="t" r="r" b="b"/>
              <a:pathLst>
                <a:path w="1668485" h="218865">
                  <a:moveTo>
                    <a:pt x="1465285" y="0"/>
                  </a:moveTo>
                  <a:lnTo>
                    <a:pt x="0" y="0"/>
                  </a:lnTo>
                  <a:lnTo>
                    <a:pt x="203200" y="218865"/>
                  </a:lnTo>
                  <a:lnTo>
                    <a:pt x="1668485" y="218865"/>
                  </a:lnTo>
                  <a:lnTo>
                    <a:pt x="1465285" y="0"/>
                  </a:lnTo>
                  <a:close/>
                </a:path>
              </a:pathLst>
            </a:custGeom>
            <a:solidFill>
              <a:srgbClr val="010101"/>
            </a:solidFill>
            <a:ln cap="sq">
              <a:noFill/>
              <a:prstDash val="solid"/>
              <a:miter/>
            </a:ln>
          </p:spPr>
        </p:sp>
        <p:sp>
          <p:nvSpPr>
            <p:cNvPr id="6" name="TextBox 6"/>
            <p:cNvSpPr txBox="1"/>
            <p:nvPr/>
          </p:nvSpPr>
          <p:spPr>
            <a:xfrm>
              <a:off x="101600" y="-19050"/>
              <a:ext cx="1465285" cy="237915"/>
            </a:xfrm>
            <a:prstGeom prst="rect">
              <a:avLst/>
            </a:prstGeom>
          </p:spPr>
          <p:txBody>
            <a:bodyPr lIns="50800" tIns="50800" rIns="50800" bIns="50800" rtlCol="0" anchor="ctr"/>
            <a:lstStyle/>
            <a:p>
              <a:pPr marL="0" lvl="0" indent="0" algn="ctr">
                <a:lnSpc>
                  <a:spcPts val="2860"/>
                </a:lnSpc>
                <a:spcBef>
                  <a:spcPct val="0"/>
                </a:spcBef>
              </a:pPr>
            </a:p>
          </p:txBody>
        </p:sp>
      </p:grpSp>
      <p:grpSp>
        <p:nvGrpSpPr>
          <p:cNvPr id="7" name="Group 7"/>
          <p:cNvGrpSpPr/>
          <p:nvPr/>
        </p:nvGrpSpPr>
        <p:grpSpPr>
          <a:xfrm rot="0">
            <a:off x="1171913" y="4284703"/>
            <a:ext cx="736150" cy="665905"/>
            <a:chOff x="0" y="0"/>
            <a:chExt cx="193883" cy="175382"/>
          </a:xfrm>
        </p:grpSpPr>
        <p:sp>
          <p:nvSpPr>
            <p:cNvPr id="8" name="Freeform 8"/>
            <p:cNvSpPr/>
            <p:nvPr/>
          </p:nvSpPr>
          <p:spPr>
            <a:xfrm>
              <a:off x="0" y="0"/>
              <a:ext cx="193883" cy="175382"/>
            </a:xfrm>
            <a:custGeom>
              <a:avLst/>
              <a:gdLst/>
              <a:ahLst/>
              <a:cxnLst/>
              <a:rect l="l" t="t" r="r" b="b"/>
              <a:pathLst>
                <a:path w="193883" h="175382">
                  <a:moveTo>
                    <a:pt x="84134" y="0"/>
                  </a:moveTo>
                  <a:lnTo>
                    <a:pt x="109749" y="0"/>
                  </a:lnTo>
                  <a:cubicBezTo>
                    <a:pt x="156215" y="0"/>
                    <a:pt x="193883" y="37668"/>
                    <a:pt x="193883" y="84134"/>
                  </a:cubicBezTo>
                  <a:lnTo>
                    <a:pt x="193883" y="91248"/>
                  </a:lnTo>
                  <a:cubicBezTo>
                    <a:pt x="193883" y="137714"/>
                    <a:pt x="156215" y="175382"/>
                    <a:pt x="109749" y="175382"/>
                  </a:cubicBezTo>
                  <a:lnTo>
                    <a:pt x="84134" y="175382"/>
                  </a:lnTo>
                  <a:cubicBezTo>
                    <a:pt x="37668" y="175382"/>
                    <a:pt x="0" y="137714"/>
                    <a:pt x="0" y="91248"/>
                  </a:cubicBezTo>
                  <a:lnTo>
                    <a:pt x="0" y="84134"/>
                  </a:lnTo>
                  <a:cubicBezTo>
                    <a:pt x="0" y="37668"/>
                    <a:pt x="37668" y="0"/>
                    <a:pt x="84134" y="0"/>
                  </a:cubicBezTo>
                  <a:close/>
                </a:path>
              </a:pathLst>
            </a:custGeom>
            <a:solidFill>
              <a:srgbClr val="1A1A1A"/>
            </a:solidFill>
          </p:spPr>
        </p:sp>
        <p:sp>
          <p:nvSpPr>
            <p:cNvPr id="9" name="TextBox 9"/>
            <p:cNvSpPr txBox="1"/>
            <p:nvPr/>
          </p:nvSpPr>
          <p:spPr>
            <a:xfrm>
              <a:off x="0" y="-57150"/>
              <a:ext cx="193883" cy="232532"/>
            </a:xfrm>
            <a:prstGeom prst="rect">
              <a:avLst/>
            </a:prstGeom>
          </p:spPr>
          <p:txBody>
            <a:bodyPr lIns="50800" tIns="50800" rIns="50800" bIns="50800" rtlCol="0" anchor="t"/>
            <a:lstStyle/>
            <a:p>
              <a:pPr marL="0" lvl="0" indent="0" algn="ctr">
                <a:lnSpc>
                  <a:spcPts val="4115"/>
                </a:lnSpc>
                <a:spcBef>
                  <a:spcPct val="0"/>
                </a:spcBef>
              </a:pPr>
              <a:r>
                <a:rPr lang="en-US" sz="2980" b="1" spc="29">
                  <a:solidFill>
                    <a:srgbClr val="FFFFFF"/>
                  </a:solidFill>
                  <a:latin typeface="Montserrat Bold" panose="00000800000000000000"/>
                  <a:ea typeface="Montserrat Bold" panose="00000800000000000000"/>
                  <a:cs typeface="Montserrat Bold" panose="00000800000000000000"/>
                  <a:sym typeface="Montserrat Bold" panose="00000800000000000000"/>
                </a:rPr>
                <a:t>01</a:t>
              </a:r>
              <a:endParaRPr lang="en-US" sz="2980" b="1" spc="29">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grpSp>
      <p:grpSp>
        <p:nvGrpSpPr>
          <p:cNvPr id="10" name="Group 10"/>
          <p:cNvGrpSpPr/>
          <p:nvPr/>
        </p:nvGrpSpPr>
        <p:grpSpPr>
          <a:xfrm rot="0">
            <a:off x="12170209" y="3743682"/>
            <a:ext cx="3314591" cy="3314591"/>
            <a:chOff x="0" y="0"/>
            <a:chExt cx="4872604" cy="4872604"/>
          </a:xfrm>
        </p:grpSpPr>
        <p:sp>
          <p:nvSpPr>
            <p:cNvPr id="11" name="Freeform 11"/>
            <p:cNvSpPr/>
            <p:nvPr/>
          </p:nvSpPr>
          <p:spPr>
            <a:xfrm>
              <a:off x="0" y="0"/>
              <a:ext cx="4872609" cy="4872609"/>
            </a:xfrm>
            <a:custGeom>
              <a:avLst/>
              <a:gdLst/>
              <a:ahLst/>
              <a:cxnLst/>
              <a:rect l="l" t="t" r="r" b="b"/>
              <a:pathLst>
                <a:path w="4872609" h="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000000"/>
            </a:solidFill>
          </p:spPr>
        </p:sp>
      </p:grpSp>
      <p:grpSp>
        <p:nvGrpSpPr>
          <p:cNvPr id="12" name="Group 12"/>
          <p:cNvGrpSpPr/>
          <p:nvPr/>
        </p:nvGrpSpPr>
        <p:grpSpPr>
          <a:xfrm rot="0">
            <a:off x="9584445" y="3701047"/>
            <a:ext cx="3314591" cy="3326378"/>
            <a:chOff x="0" y="0"/>
            <a:chExt cx="4872604" cy="4889931"/>
          </a:xfrm>
        </p:grpSpPr>
        <p:sp>
          <p:nvSpPr>
            <p:cNvPr id="13" name="Freeform 13"/>
            <p:cNvSpPr/>
            <p:nvPr/>
          </p:nvSpPr>
          <p:spPr>
            <a:xfrm>
              <a:off x="0" y="0"/>
              <a:ext cx="4872609" cy="4889881"/>
            </a:xfrm>
            <a:custGeom>
              <a:avLst/>
              <a:gdLst/>
              <a:ahLst/>
              <a:cxnLst/>
              <a:rect l="l" t="t" r="r" b="b"/>
              <a:pathLst>
                <a:path w="4872609" h="4889881">
                  <a:moveTo>
                    <a:pt x="3811016" y="2453640"/>
                  </a:move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lnTo>
                    <a:pt x="3811016" y="2453640"/>
                  </a:lnTo>
                  <a:close/>
                </a:path>
              </a:pathLst>
            </a:custGeom>
            <a:solidFill>
              <a:srgbClr val="010101"/>
            </a:solidFill>
          </p:spPr>
        </p:sp>
      </p:grpSp>
      <p:grpSp>
        <p:nvGrpSpPr>
          <p:cNvPr id="14" name="Group 14"/>
          <p:cNvGrpSpPr/>
          <p:nvPr/>
        </p:nvGrpSpPr>
        <p:grpSpPr>
          <a:xfrm rot="0">
            <a:off x="12548713" y="6337440"/>
            <a:ext cx="3314591" cy="3315573"/>
            <a:chOff x="0" y="0"/>
            <a:chExt cx="4872604" cy="4874047"/>
          </a:xfrm>
        </p:grpSpPr>
        <p:sp>
          <p:nvSpPr>
            <p:cNvPr id="15" name="Freeform 15"/>
            <p:cNvSpPr/>
            <p:nvPr/>
          </p:nvSpPr>
          <p:spPr>
            <a:xfrm>
              <a:off x="0" y="0"/>
              <a:ext cx="4872482" cy="4874006"/>
            </a:xfrm>
            <a:custGeom>
              <a:avLst/>
              <a:gdLst/>
              <a:ahLst/>
              <a:cxnLst/>
              <a:rect l="l" t="t" r="r" b="b"/>
              <a:pathLst>
                <a:path w="4872482" h="4874006">
                  <a:moveTo>
                    <a:pt x="3811016" y="2437003"/>
                  </a:move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lnTo>
                    <a:pt x="3811016" y="2437003"/>
                  </a:lnTo>
                  <a:close/>
                </a:path>
              </a:pathLst>
            </a:custGeom>
            <a:solidFill>
              <a:srgbClr val="000000"/>
            </a:solidFill>
          </p:spPr>
        </p:sp>
      </p:grpSp>
      <p:grpSp>
        <p:nvGrpSpPr>
          <p:cNvPr id="16" name="Group 16"/>
          <p:cNvGrpSpPr/>
          <p:nvPr/>
        </p:nvGrpSpPr>
        <p:grpSpPr>
          <a:xfrm rot="0">
            <a:off x="10535497" y="4617656"/>
            <a:ext cx="1520413" cy="1520413"/>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18" name="TextBox 18"/>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grpSp>
        <p:nvGrpSpPr>
          <p:cNvPr id="19" name="Group 19"/>
          <p:cNvGrpSpPr/>
          <p:nvPr/>
        </p:nvGrpSpPr>
        <p:grpSpPr>
          <a:xfrm rot="0">
            <a:off x="13469664" y="7244657"/>
            <a:ext cx="1522475" cy="152247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21" name="TextBox 21"/>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grpSp>
        <p:nvGrpSpPr>
          <p:cNvPr id="22" name="Group 22"/>
          <p:cNvGrpSpPr/>
          <p:nvPr/>
        </p:nvGrpSpPr>
        <p:grpSpPr>
          <a:xfrm rot="0">
            <a:off x="13068090" y="4617656"/>
            <a:ext cx="1566642" cy="156664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24" name="TextBox 24"/>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25" name="Freeform 25"/>
          <p:cNvSpPr/>
          <p:nvPr/>
        </p:nvSpPr>
        <p:spPr>
          <a:xfrm>
            <a:off x="10799772" y="4842790"/>
            <a:ext cx="1006253" cy="960515"/>
          </a:xfrm>
          <a:custGeom>
            <a:avLst/>
            <a:gdLst/>
            <a:ahLst/>
            <a:cxnLst/>
            <a:rect l="l" t="t" r="r" b="b"/>
            <a:pathLst>
              <a:path w="1006253" h="960515">
                <a:moveTo>
                  <a:pt x="0" y="0"/>
                </a:moveTo>
                <a:lnTo>
                  <a:pt x="1006254" y="0"/>
                </a:lnTo>
                <a:lnTo>
                  <a:pt x="1006254" y="960514"/>
                </a:lnTo>
                <a:lnTo>
                  <a:pt x="0" y="9605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6" name="Freeform 26"/>
          <p:cNvSpPr/>
          <p:nvPr/>
        </p:nvSpPr>
        <p:spPr>
          <a:xfrm>
            <a:off x="13390431"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27" name="Group 27"/>
          <p:cNvGrpSpPr/>
          <p:nvPr/>
        </p:nvGrpSpPr>
        <p:grpSpPr>
          <a:xfrm rot="0">
            <a:off x="688260" y="2818715"/>
            <a:ext cx="5689104" cy="275488"/>
            <a:chOff x="0" y="0"/>
            <a:chExt cx="4519796" cy="218865"/>
          </a:xfrm>
        </p:grpSpPr>
        <p:sp>
          <p:nvSpPr>
            <p:cNvPr id="28" name="Freeform 28"/>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id="29" name="TextBox 29"/>
            <p:cNvSpPr txBox="1"/>
            <p:nvPr/>
          </p:nvSpPr>
          <p:spPr>
            <a:xfrm>
              <a:off x="101600" y="-19050"/>
              <a:ext cx="4316596" cy="237915"/>
            </a:xfrm>
            <a:prstGeom prst="rect">
              <a:avLst/>
            </a:prstGeom>
          </p:spPr>
          <p:txBody>
            <a:bodyPr lIns="50800" tIns="50800" rIns="50800" bIns="50800" rtlCol="0" anchor="ctr"/>
            <a:lstStyle/>
            <a:p>
              <a:pPr marL="0" lvl="0" indent="0" algn="ctr">
                <a:lnSpc>
                  <a:spcPts val="2860"/>
                </a:lnSpc>
                <a:spcBef>
                  <a:spcPct val="0"/>
                </a:spcBef>
              </a:pPr>
            </a:p>
          </p:txBody>
        </p:sp>
      </p:grpSp>
      <p:grpSp>
        <p:nvGrpSpPr>
          <p:cNvPr id="30" name="Group 30"/>
          <p:cNvGrpSpPr/>
          <p:nvPr/>
        </p:nvGrpSpPr>
        <p:grpSpPr>
          <a:xfrm rot="0">
            <a:off x="1171913" y="6725320"/>
            <a:ext cx="736150" cy="665905"/>
            <a:chOff x="0" y="0"/>
            <a:chExt cx="193883" cy="175382"/>
          </a:xfrm>
        </p:grpSpPr>
        <p:sp>
          <p:nvSpPr>
            <p:cNvPr id="31" name="Freeform 31"/>
            <p:cNvSpPr/>
            <p:nvPr/>
          </p:nvSpPr>
          <p:spPr>
            <a:xfrm>
              <a:off x="0" y="0"/>
              <a:ext cx="193883" cy="175382"/>
            </a:xfrm>
            <a:custGeom>
              <a:avLst/>
              <a:gdLst/>
              <a:ahLst/>
              <a:cxnLst/>
              <a:rect l="l" t="t" r="r" b="b"/>
              <a:pathLst>
                <a:path w="193883" h="175382">
                  <a:moveTo>
                    <a:pt x="84134" y="0"/>
                  </a:moveTo>
                  <a:lnTo>
                    <a:pt x="109749" y="0"/>
                  </a:lnTo>
                  <a:cubicBezTo>
                    <a:pt x="156215" y="0"/>
                    <a:pt x="193883" y="37668"/>
                    <a:pt x="193883" y="84134"/>
                  </a:cubicBezTo>
                  <a:lnTo>
                    <a:pt x="193883" y="91248"/>
                  </a:lnTo>
                  <a:cubicBezTo>
                    <a:pt x="193883" y="137714"/>
                    <a:pt x="156215" y="175382"/>
                    <a:pt x="109749" y="175382"/>
                  </a:cubicBezTo>
                  <a:lnTo>
                    <a:pt x="84134" y="175382"/>
                  </a:lnTo>
                  <a:cubicBezTo>
                    <a:pt x="37668" y="175382"/>
                    <a:pt x="0" y="137714"/>
                    <a:pt x="0" y="91248"/>
                  </a:cubicBezTo>
                  <a:lnTo>
                    <a:pt x="0" y="84134"/>
                  </a:lnTo>
                  <a:cubicBezTo>
                    <a:pt x="0" y="37668"/>
                    <a:pt x="37668" y="0"/>
                    <a:pt x="84134" y="0"/>
                  </a:cubicBezTo>
                  <a:close/>
                </a:path>
              </a:pathLst>
            </a:custGeom>
            <a:solidFill>
              <a:srgbClr val="1A1A1A"/>
            </a:solidFill>
          </p:spPr>
        </p:sp>
        <p:sp>
          <p:nvSpPr>
            <p:cNvPr id="32" name="TextBox 32"/>
            <p:cNvSpPr txBox="1"/>
            <p:nvPr/>
          </p:nvSpPr>
          <p:spPr>
            <a:xfrm>
              <a:off x="0" y="-57150"/>
              <a:ext cx="193883" cy="232532"/>
            </a:xfrm>
            <a:prstGeom prst="rect">
              <a:avLst/>
            </a:prstGeom>
          </p:spPr>
          <p:txBody>
            <a:bodyPr lIns="50800" tIns="50800" rIns="50800" bIns="50800" rtlCol="0" anchor="t"/>
            <a:lstStyle/>
            <a:p>
              <a:pPr marL="0" lvl="0" indent="0" algn="ctr">
                <a:lnSpc>
                  <a:spcPts val="4115"/>
                </a:lnSpc>
                <a:spcBef>
                  <a:spcPct val="0"/>
                </a:spcBef>
              </a:pPr>
              <a:r>
                <a:rPr lang="en-US" sz="2980" b="1" spc="29">
                  <a:solidFill>
                    <a:srgbClr val="FFFFFF"/>
                  </a:solidFill>
                  <a:latin typeface="Montserrat Bold" panose="00000800000000000000"/>
                  <a:ea typeface="Montserrat Bold" panose="00000800000000000000"/>
                  <a:cs typeface="Montserrat Bold" panose="00000800000000000000"/>
                  <a:sym typeface="Montserrat Bold" panose="00000800000000000000"/>
                </a:rPr>
                <a:t>02</a:t>
              </a:r>
              <a:endParaRPr lang="en-US" sz="2980" b="1" spc="29">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grpSp>
      <p:grpSp>
        <p:nvGrpSpPr>
          <p:cNvPr id="33" name="Group 33"/>
          <p:cNvGrpSpPr/>
          <p:nvPr/>
        </p:nvGrpSpPr>
        <p:grpSpPr>
          <a:xfrm rot="0">
            <a:off x="1171913" y="8342462"/>
            <a:ext cx="736150" cy="665905"/>
            <a:chOff x="0" y="0"/>
            <a:chExt cx="193883" cy="175382"/>
          </a:xfrm>
        </p:grpSpPr>
        <p:sp>
          <p:nvSpPr>
            <p:cNvPr id="34" name="Freeform 34"/>
            <p:cNvSpPr/>
            <p:nvPr/>
          </p:nvSpPr>
          <p:spPr>
            <a:xfrm>
              <a:off x="0" y="0"/>
              <a:ext cx="193883" cy="175382"/>
            </a:xfrm>
            <a:custGeom>
              <a:avLst/>
              <a:gdLst/>
              <a:ahLst/>
              <a:cxnLst/>
              <a:rect l="l" t="t" r="r" b="b"/>
              <a:pathLst>
                <a:path w="193883" h="175382">
                  <a:moveTo>
                    <a:pt x="84134" y="0"/>
                  </a:moveTo>
                  <a:lnTo>
                    <a:pt x="109749" y="0"/>
                  </a:lnTo>
                  <a:cubicBezTo>
                    <a:pt x="156215" y="0"/>
                    <a:pt x="193883" y="37668"/>
                    <a:pt x="193883" y="84134"/>
                  </a:cubicBezTo>
                  <a:lnTo>
                    <a:pt x="193883" y="91248"/>
                  </a:lnTo>
                  <a:cubicBezTo>
                    <a:pt x="193883" y="137714"/>
                    <a:pt x="156215" y="175382"/>
                    <a:pt x="109749" y="175382"/>
                  </a:cubicBezTo>
                  <a:lnTo>
                    <a:pt x="84134" y="175382"/>
                  </a:lnTo>
                  <a:cubicBezTo>
                    <a:pt x="37668" y="175382"/>
                    <a:pt x="0" y="137714"/>
                    <a:pt x="0" y="91248"/>
                  </a:cubicBezTo>
                  <a:lnTo>
                    <a:pt x="0" y="84134"/>
                  </a:lnTo>
                  <a:cubicBezTo>
                    <a:pt x="0" y="37668"/>
                    <a:pt x="37668" y="0"/>
                    <a:pt x="84134" y="0"/>
                  </a:cubicBezTo>
                  <a:close/>
                </a:path>
              </a:pathLst>
            </a:custGeom>
            <a:solidFill>
              <a:srgbClr val="1A1A1A"/>
            </a:solidFill>
          </p:spPr>
        </p:sp>
        <p:sp>
          <p:nvSpPr>
            <p:cNvPr id="35" name="TextBox 35"/>
            <p:cNvSpPr txBox="1"/>
            <p:nvPr/>
          </p:nvSpPr>
          <p:spPr>
            <a:xfrm>
              <a:off x="0" y="-57150"/>
              <a:ext cx="193883" cy="232532"/>
            </a:xfrm>
            <a:prstGeom prst="rect">
              <a:avLst/>
            </a:prstGeom>
          </p:spPr>
          <p:txBody>
            <a:bodyPr lIns="50800" tIns="50800" rIns="50800" bIns="50800" rtlCol="0" anchor="t"/>
            <a:lstStyle/>
            <a:p>
              <a:pPr marL="0" lvl="0" indent="0" algn="ctr">
                <a:lnSpc>
                  <a:spcPts val="4115"/>
                </a:lnSpc>
                <a:spcBef>
                  <a:spcPct val="0"/>
                </a:spcBef>
              </a:pPr>
              <a:r>
                <a:rPr lang="en-US" sz="2980" b="1" spc="29">
                  <a:solidFill>
                    <a:srgbClr val="FFFFFF"/>
                  </a:solidFill>
                  <a:latin typeface="Montserrat Bold" panose="00000800000000000000"/>
                  <a:ea typeface="Montserrat Bold" panose="00000800000000000000"/>
                  <a:cs typeface="Montserrat Bold" panose="00000800000000000000"/>
                  <a:sym typeface="Montserrat Bold" panose="00000800000000000000"/>
                </a:rPr>
                <a:t>03</a:t>
              </a:r>
              <a:endParaRPr lang="en-US" sz="2980" b="1" spc="29">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grpSp>
      <p:sp>
        <p:nvSpPr>
          <p:cNvPr id="36" name="AutoShape 36"/>
          <p:cNvSpPr/>
          <p:nvPr/>
        </p:nvSpPr>
        <p:spPr>
          <a:xfrm>
            <a:off x="-3428973" y="370192"/>
            <a:ext cx="12921291" cy="0"/>
          </a:xfrm>
          <a:prstGeom prst="line">
            <a:avLst/>
          </a:prstGeom>
          <a:ln w="38100" cap="flat">
            <a:solidFill>
              <a:srgbClr val="000000"/>
            </a:solidFill>
            <a:prstDash val="solid"/>
            <a:headEnd type="none" w="sm" len="sm"/>
            <a:tailEnd type="none" w="sm" len="sm"/>
          </a:ln>
        </p:spPr>
      </p:sp>
      <p:sp>
        <p:nvSpPr>
          <p:cNvPr id="37" name="Freeform 37"/>
          <p:cNvSpPr/>
          <p:nvPr/>
        </p:nvSpPr>
        <p:spPr>
          <a:xfrm>
            <a:off x="13779447" y="7532947"/>
            <a:ext cx="902910" cy="902910"/>
          </a:xfrm>
          <a:custGeom>
            <a:avLst/>
            <a:gdLst/>
            <a:ahLst/>
            <a:cxnLst/>
            <a:rect l="l" t="t" r="r" b="b"/>
            <a:pathLst>
              <a:path w="902910" h="902910">
                <a:moveTo>
                  <a:pt x="0" y="0"/>
                </a:moveTo>
                <a:lnTo>
                  <a:pt x="902910" y="0"/>
                </a:lnTo>
                <a:lnTo>
                  <a:pt x="902910" y="902910"/>
                </a:lnTo>
                <a:lnTo>
                  <a:pt x="0" y="9029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8" name="TextBox 38"/>
          <p:cNvSpPr txBox="1"/>
          <p:nvPr/>
        </p:nvSpPr>
        <p:spPr>
          <a:xfrm>
            <a:off x="2689046" y="3475203"/>
            <a:ext cx="6346855" cy="2382917"/>
          </a:xfrm>
          <a:prstGeom prst="rect">
            <a:avLst/>
          </a:prstGeom>
        </p:spPr>
        <p:txBody>
          <a:bodyPr lIns="0" tIns="0" rIns="0" bIns="0" rtlCol="0" anchor="t">
            <a:spAutoFit/>
          </a:bodyPr>
          <a:lstStyle/>
          <a:p>
            <a:pPr marL="0" lvl="0" indent="0" algn="l">
              <a:lnSpc>
                <a:spcPts val="2775"/>
              </a:lnSpc>
              <a:spcBef>
                <a:spcPct val="0"/>
              </a:spcBef>
            </a:pPr>
            <a:r>
              <a:rPr lang="en-US" sz="2010" b="1" spc="197">
                <a:solidFill>
                  <a:srgbClr val="231F20"/>
                </a:solidFill>
                <a:latin typeface="Montserrat Bold" panose="00000800000000000000"/>
                <a:ea typeface="Montserrat Bold" panose="00000800000000000000"/>
                <a:cs typeface="Montserrat Bold" panose="00000800000000000000"/>
                <a:sym typeface="Montserrat Bold" panose="00000800000000000000"/>
              </a:rPr>
              <a:t>Our mission is to make Mumbai local train journeys safer and more reliable by introducing a smart digital system for Lost &amp; Found management. We want to help passengers quickly report lost items and easily track if their belongings have been found.</a:t>
            </a:r>
            <a:endParaRPr lang="en-US" sz="2010" b="1" spc="197">
              <a:solidFill>
                <a:srgbClr val="231F2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9" name="TextBox 39"/>
          <p:cNvSpPr txBox="1"/>
          <p:nvPr/>
        </p:nvSpPr>
        <p:spPr>
          <a:xfrm>
            <a:off x="1339963" y="1232366"/>
            <a:ext cx="9308329" cy="812989"/>
          </a:xfrm>
          <a:prstGeom prst="rect">
            <a:avLst/>
          </a:prstGeom>
        </p:spPr>
        <p:txBody>
          <a:bodyPr lIns="0" tIns="0" rIns="0" bIns="0" rtlCol="0" anchor="t">
            <a:spAutoFit/>
          </a:bodyPr>
          <a:lstStyle/>
          <a:p>
            <a:pPr marL="0" lvl="0" indent="0" algn="ctr">
              <a:lnSpc>
                <a:spcPts val="6550"/>
              </a:lnSpc>
              <a:spcBef>
                <a:spcPct val="0"/>
              </a:spcBef>
            </a:pPr>
            <a:r>
              <a:rPr lang="en-US" sz="4745" spc="37">
                <a:solidFill>
                  <a:srgbClr val="FFFFFF"/>
                </a:solidFill>
                <a:latin typeface="Archivo Black" panose="020B0A03020202020B04"/>
                <a:ea typeface="Archivo Black" panose="020B0A03020202020B04"/>
                <a:cs typeface="Archivo Black" panose="020B0A03020202020B04"/>
                <a:sym typeface="Archivo Black" panose="020B0A03020202020B04"/>
              </a:rPr>
              <a:t>OUR MISSION</a:t>
            </a:r>
            <a:endParaRPr lang="en-US" sz="4745" spc="37">
              <a:solidFill>
                <a:srgbClr val="FFFFFF"/>
              </a:solidFill>
              <a:latin typeface="Archivo Black" panose="020B0A03020202020B04"/>
              <a:ea typeface="Archivo Black" panose="020B0A03020202020B04"/>
              <a:cs typeface="Archivo Black" panose="020B0A03020202020B04"/>
              <a:sym typeface="Archivo Black" panose="020B0A03020202020B04"/>
            </a:endParaRPr>
          </a:p>
        </p:txBody>
      </p:sp>
      <p:sp>
        <p:nvSpPr>
          <p:cNvPr id="40" name="TextBox 40"/>
          <p:cNvSpPr txBox="1"/>
          <p:nvPr/>
        </p:nvSpPr>
        <p:spPr>
          <a:xfrm>
            <a:off x="2689046" y="6329428"/>
            <a:ext cx="6002174" cy="1429115"/>
          </a:xfrm>
          <a:prstGeom prst="rect">
            <a:avLst/>
          </a:prstGeom>
        </p:spPr>
        <p:txBody>
          <a:bodyPr lIns="0" tIns="0" rIns="0" bIns="0" rtlCol="0" anchor="t">
            <a:spAutoFit/>
          </a:bodyPr>
          <a:lstStyle/>
          <a:p>
            <a:pPr marL="0" lvl="0" indent="0" algn="l">
              <a:lnSpc>
                <a:spcPts val="2850"/>
              </a:lnSpc>
              <a:spcBef>
                <a:spcPct val="0"/>
              </a:spcBef>
            </a:pPr>
            <a:r>
              <a:rPr lang="en-US" sz="2065" b="1" spc="202">
                <a:solidFill>
                  <a:srgbClr val="231F20"/>
                </a:solidFill>
                <a:latin typeface="Montserrat Bold" panose="00000800000000000000"/>
                <a:ea typeface="Montserrat Bold" panose="00000800000000000000"/>
                <a:cs typeface="Montserrat Bold" panose="00000800000000000000"/>
                <a:sym typeface="Montserrat Bold" panose="00000800000000000000"/>
              </a:rPr>
              <a:t>We want to connect passengers and helpers so that lost belongings like wallets, phones, or ID cards can be returned quickly.</a:t>
            </a:r>
            <a:endParaRPr lang="en-US" sz="2065" b="1" spc="202">
              <a:solidFill>
                <a:srgbClr val="231F2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41" name="TextBox 41"/>
          <p:cNvSpPr txBox="1"/>
          <p:nvPr/>
        </p:nvSpPr>
        <p:spPr>
          <a:xfrm>
            <a:off x="2689046" y="8155468"/>
            <a:ext cx="6346855" cy="1011317"/>
          </a:xfrm>
          <a:prstGeom prst="rect">
            <a:avLst/>
          </a:prstGeom>
        </p:spPr>
        <p:txBody>
          <a:bodyPr lIns="0" tIns="0" rIns="0" bIns="0" rtlCol="0" anchor="t">
            <a:spAutoFit/>
          </a:bodyPr>
          <a:lstStyle/>
          <a:p>
            <a:pPr marL="0" lvl="0" indent="0" algn="l">
              <a:lnSpc>
                <a:spcPts val="2775"/>
              </a:lnSpc>
              <a:spcBef>
                <a:spcPct val="0"/>
              </a:spcBef>
            </a:pPr>
            <a:r>
              <a:rPr lang="en-US" sz="2010" b="1" spc="197">
                <a:solidFill>
                  <a:srgbClr val="231F20"/>
                </a:solidFill>
                <a:latin typeface="Montserrat Bold" panose="00000800000000000000"/>
                <a:ea typeface="Montserrat Bold" panose="00000800000000000000"/>
                <a:cs typeface="Montserrat Bold" panose="00000800000000000000"/>
                <a:sym typeface="Montserrat Bold" panose="00000800000000000000"/>
              </a:rPr>
              <a:t>Our goal is to build trust and comfort in public transport, making journeys stress-free and reliable for everyone.</a:t>
            </a:r>
            <a:endParaRPr lang="en-US" sz="2010" b="1" spc="197">
              <a:solidFill>
                <a:srgbClr val="231F20"/>
              </a:solidFill>
              <a:latin typeface="Montserrat Bold" panose="00000800000000000000"/>
              <a:ea typeface="Montserrat Bold" panose="00000800000000000000"/>
              <a:cs typeface="Montserrat Bold" panose="00000800000000000000"/>
              <a:sym typeface="Montserrat Bold" panose="0000080000000000000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696969"/>
        </a:solidFill>
        <a:effectLst/>
      </p:bgPr>
    </p:bg>
    <p:spTree>
      <p:nvGrpSpPr>
        <p:cNvPr id="1" name=""/>
        <p:cNvGrpSpPr/>
        <p:nvPr/>
      </p:nvGrpSpPr>
      <p:grpSpPr>
        <a:xfrm>
          <a:off x="0" y="0"/>
          <a:ext cx="0" cy="0"/>
          <a:chOff x="0" y="0"/>
          <a:chExt cx="0" cy="0"/>
        </a:xfrm>
      </p:grpSpPr>
      <p:grpSp>
        <p:nvGrpSpPr>
          <p:cNvPr id="2" name="Group 2"/>
          <p:cNvGrpSpPr/>
          <p:nvPr/>
        </p:nvGrpSpPr>
        <p:grpSpPr>
          <a:xfrm rot="0">
            <a:off x="30095" y="30643"/>
            <a:ext cx="18257905" cy="10256357"/>
            <a:chOff x="0" y="0"/>
            <a:chExt cx="1446910" cy="812800"/>
          </a:xfrm>
        </p:grpSpPr>
        <p:sp>
          <p:nvSpPr>
            <p:cNvPr id="3" name="Freeform 3"/>
            <p:cNvSpPr/>
            <p:nvPr/>
          </p:nvSpPr>
          <p:spPr>
            <a:xfrm>
              <a:off x="0" y="0"/>
              <a:ext cx="1446910" cy="812800"/>
            </a:xfrm>
            <a:custGeom>
              <a:avLst/>
              <a:gdLst/>
              <a:ahLst/>
              <a:cxnLst/>
              <a:rect l="l" t="t" r="r" b="b"/>
              <a:pathLst>
                <a:path w="1446910" h="812800">
                  <a:moveTo>
                    <a:pt x="0" y="0"/>
                  </a:moveTo>
                  <a:lnTo>
                    <a:pt x="1446910" y="0"/>
                  </a:lnTo>
                  <a:lnTo>
                    <a:pt x="1446910" y="812800"/>
                  </a:lnTo>
                  <a:lnTo>
                    <a:pt x="0" y="812800"/>
                  </a:lnTo>
                  <a:close/>
                </a:path>
              </a:pathLst>
            </a:custGeom>
            <a:blipFill>
              <a:blip r:embed="rId1"/>
              <a:stretch>
                <a:fillRect t="-16998" b="-16998"/>
              </a:stretch>
            </a:blipFill>
          </p:spPr>
        </p:sp>
      </p:grpSp>
      <p:grpSp>
        <p:nvGrpSpPr>
          <p:cNvPr id="4" name="Group 4"/>
          <p:cNvGrpSpPr/>
          <p:nvPr/>
        </p:nvGrpSpPr>
        <p:grpSpPr>
          <a:xfrm rot="0">
            <a:off x="6455727" y="7409549"/>
            <a:ext cx="3189627" cy="8229600"/>
            <a:chOff x="0" y="0"/>
            <a:chExt cx="840066" cy="2167467"/>
          </a:xfrm>
        </p:grpSpPr>
        <p:sp>
          <p:nvSpPr>
            <p:cNvPr id="5" name="Freeform 5"/>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DFAF2">
                <a:alpha val="86667"/>
              </a:srgbClr>
            </a:solidFill>
            <a:ln cap="rnd">
              <a:noFill/>
              <a:prstDash val="solid"/>
              <a:round/>
            </a:ln>
          </p:spPr>
        </p:sp>
        <p:sp>
          <p:nvSpPr>
            <p:cNvPr id="6" name="TextBox 6"/>
            <p:cNvSpPr txBox="1"/>
            <p:nvPr/>
          </p:nvSpPr>
          <p:spPr>
            <a:xfrm>
              <a:off x="0" y="-19050"/>
              <a:ext cx="840066" cy="2186517"/>
            </a:xfrm>
            <a:prstGeom prst="rect">
              <a:avLst/>
            </a:prstGeom>
          </p:spPr>
          <p:txBody>
            <a:bodyPr lIns="50800" tIns="50800" rIns="50800" bIns="50800" rtlCol="0" anchor="ctr"/>
            <a:lstStyle/>
            <a:p>
              <a:pPr marL="0" lvl="0" indent="0" algn="ctr">
                <a:lnSpc>
                  <a:spcPts val="2860"/>
                </a:lnSpc>
                <a:spcBef>
                  <a:spcPct val="0"/>
                </a:spcBef>
              </a:pPr>
            </a:p>
          </p:txBody>
        </p:sp>
      </p:grpSp>
      <p:grpSp>
        <p:nvGrpSpPr>
          <p:cNvPr id="7" name="Group 7"/>
          <p:cNvGrpSpPr/>
          <p:nvPr/>
        </p:nvGrpSpPr>
        <p:grpSpPr>
          <a:xfrm rot="0">
            <a:off x="10262700" y="6172200"/>
            <a:ext cx="3189627" cy="8229600"/>
            <a:chOff x="0" y="0"/>
            <a:chExt cx="840066" cy="2167467"/>
          </a:xfrm>
        </p:grpSpPr>
        <p:sp>
          <p:nvSpPr>
            <p:cNvPr id="8" name="Freeform 8"/>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DFAF2">
                <a:alpha val="86667"/>
              </a:srgbClr>
            </a:solidFill>
            <a:ln cap="rnd">
              <a:noFill/>
              <a:prstDash val="solid"/>
              <a:round/>
            </a:ln>
          </p:spPr>
        </p:sp>
        <p:sp>
          <p:nvSpPr>
            <p:cNvPr id="9" name="TextBox 9"/>
            <p:cNvSpPr txBox="1"/>
            <p:nvPr/>
          </p:nvSpPr>
          <p:spPr>
            <a:xfrm>
              <a:off x="0" y="-19050"/>
              <a:ext cx="840066" cy="2186517"/>
            </a:xfrm>
            <a:prstGeom prst="rect">
              <a:avLst/>
            </a:prstGeom>
          </p:spPr>
          <p:txBody>
            <a:bodyPr lIns="50800" tIns="50800" rIns="50800" bIns="50800" rtlCol="0" anchor="ctr"/>
            <a:lstStyle/>
            <a:p>
              <a:pPr marL="0" lvl="0" indent="0" algn="ctr">
                <a:lnSpc>
                  <a:spcPts val="2860"/>
                </a:lnSpc>
                <a:spcBef>
                  <a:spcPct val="0"/>
                </a:spcBef>
              </a:pPr>
            </a:p>
          </p:txBody>
        </p:sp>
      </p:grpSp>
      <p:grpSp>
        <p:nvGrpSpPr>
          <p:cNvPr id="10" name="Group 10"/>
          <p:cNvGrpSpPr/>
          <p:nvPr/>
        </p:nvGrpSpPr>
        <p:grpSpPr>
          <a:xfrm rot="0">
            <a:off x="14069673" y="4761565"/>
            <a:ext cx="3189627" cy="8229600"/>
            <a:chOff x="0" y="0"/>
            <a:chExt cx="840066" cy="2167467"/>
          </a:xfrm>
        </p:grpSpPr>
        <p:sp>
          <p:nvSpPr>
            <p:cNvPr id="11" name="Freeform 11"/>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DFAF2">
                <a:alpha val="86667"/>
              </a:srgbClr>
            </a:solidFill>
            <a:ln cap="rnd">
              <a:noFill/>
              <a:prstDash val="solid"/>
              <a:round/>
            </a:ln>
          </p:spPr>
        </p:sp>
        <p:sp>
          <p:nvSpPr>
            <p:cNvPr id="12" name="TextBox 12"/>
            <p:cNvSpPr txBox="1"/>
            <p:nvPr/>
          </p:nvSpPr>
          <p:spPr>
            <a:xfrm>
              <a:off x="0" y="-19050"/>
              <a:ext cx="840066" cy="2186517"/>
            </a:xfrm>
            <a:prstGeom prst="rect">
              <a:avLst/>
            </a:prstGeom>
          </p:spPr>
          <p:txBody>
            <a:bodyPr lIns="50800" tIns="50800" rIns="50800" bIns="50800" rtlCol="0" anchor="ctr"/>
            <a:lstStyle/>
            <a:p>
              <a:pPr marL="0" lvl="0" indent="0" algn="ctr">
                <a:lnSpc>
                  <a:spcPts val="2860"/>
                </a:lnSpc>
                <a:spcBef>
                  <a:spcPct val="0"/>
                </a:spcBef>
              </a:pPr>
            </a:p>
          </p:txBody>
        </p:sp>
      </p:grpSp>
      <p:grpSp>
        <p:nvGrpSpPr>
          <p:cNvPr id="13" name="Group 13"/>
          <p:cNvGrpSpPr/>
          <p:nvPr/>
        </p:nvGrpSpPr>
        <p:grpSpPr>
          <a:xfrm rot="0">
            <a:off x="1492834" y="849991"/>
            <a:ext cx="9049967" cy="3816965"/>
            <a:chOff x="0" y="0"/>
            <a:chExt cx="2383530" cy="1005291"/>
          </a:xfrm>
        </p:grpSpPr>
        <p:sp>
          <p:nvSpPr>
            <p:cNvPr id="14" name="Freeform 14"/>
            <p:cNvSpPr/>
            <p:nvPr/>
          </p:nvSpPr>
          <p:spPr>
            <a:xfrm>
              <a:off x="0" y="0"/>
              <a:ext cx="2383530" cy="1005291"/>
            </a:xfrm>
            <a:custGeom>
              <a:avLst/>
              <a:gdLst/>
              <a:ahLst/>
              <a:cxnLst/>
              <a:rect l="l" t="t" r="r" b="b"/>
              <a:pathLst>
                <a:path w="2383530" h="1005291">
                  <a:moveTo>
                    <a:pt x="21387" y="0"/>
                  </a:moveTo>
                  <a:lnTo>
                    <a:pt x="2362144" y="0"/>
                  </a:lnTo>
                  <a:cubicBezTo>
                    <a:pt x="2373955" y="0"/>
                    <a:pt x="2383530" y="9575"/>
                    <a:pt x="2383530" y="21387"/>
                  </a:cubicBezTo>
                  <a:lnTo>
                    <a:pt x="2383530" y="983905"/>
                  </a:lnTo>
                  <a:cubicBezTo>
                    <a:pt x="2383530" y="995716"/>
                    <a:pt x="2373955" y="1005291"/>
                    <a:pt x="2362144" y="1005291"/>
                  </a:cubicBezTo>
                  <a:lnTo>
                    <a:pt x="21387" y="1005291"/>
                  </a:lnTo>
                  <a:cubicBezTo>
                    <a:pt x="9575" y="1005291"/>
                    <a:pt x="0" y="995716"/>
                    <a:pt x="0" y="983905"/>
                  </a:cubicBezTo>
                  <a:lnTo>
                    <a:pt x="0" y="21387"/>
                  </a:lnTo>
                  <a:cubicBezTo>
                    <a:pt x="0" y="9575"/>
                    <a:pt x="9575" y="0"/>
                    <a:pt x="21387" y="0"/>
                  </a:cubicBezTo>
                  <a:close/>
                </a:path>
              </a:pathLst>
            </a:custGeom>
            <a:solidFill>
              <a:srgbClr val="FDFAF2">
                <a:alpha val="86667"/>
              </a:srgbClr>
            </a:solidFill>
          </p:spPr>
        </p:sp>
        <p:sp>
          <p:nvSpPr>
            <p:cNvPr id="15" name="TextBox 15"/>
            <p:cNvSpPr txBox="1"/>
            <p:nvPr/>
          </p:nvSpPr>
          <p:spPr>
            <a:xfrm>
              <a:off x="0" y="-19050"/>
              <a:ext cx="2383530" cy="1024341"/>
            </a:xfrm>
            <a:prstGeom prst="rect">
              <a:avLst/>
            </a:prstGeom>
          </p:spPr>
          <p:txBody>
            <a:bodyPr lIns="50800" tIns="50800" rIns="50800" bIns="50800" rtlCol="0" anchor="ctr"/>
            <a:lstStyle/>
            <a:p>
              <a:pPr algn="ctr">
                <a:lnSpc>
                  <a:spcPts val="2860"/>
                </a:lnSpc>
              </a:pPr>
            </a:p>
          </p:txBody>
        </p:sp>
      </p:grpSp>
      <p:sp>
        <p:nvSpPr>
          <p:cNvPr id="16" name="TextBox 16"/>
          <p:cNvSpPr txBox="1"/>
          <p:nvPr/>
        </p:nvSpPr>
        <p:spPr>
          <a:xfrm>
            <a:off x="1940424" y="971550"/>
            <a:ext cx="7692734" cy="848634"/>
          </a:xfrm>
          <a:prstGeom prst="rect">
            <a:avLst/>
          </a:prstGeom>
        </p:spPr>
        <p:txBody>
          <a:bodyPr lIns="0" tIns="0" rIns="0" bIns="0" rtlCol="0" anchor="t">
            <a:spAutoFit/>
          </a:bodyPr>
          <a:lstStyle/>
          <a:p>
            <a:pPr marL="0" lvl="0" indent="0" algn="ctr">
              <a:lnSpc>
                <a:spcPts val="6845"/>
              </a:lnSpc>
              <a:spcBef>
                <a:spcPct val="0"/>
              </a:spcBef>
            </a:pPr>
            <a:r>
              <a:rPr lang="en-US" sz="4960" u="sng" spc="173">
                <a:solidFill>
                  <a:srgbClr val="010101"/>
                </a:solidFill>
                <a:latin typeface="Archivo Black" panose="020B0A03020202020B04"/>
                <a:ea typeface="Archivo Black" panose="020B0A03020202020B04"/>
                <a:cs typeface="Archivo Black" panose="020B0A03020202020B04"/>
                <a:sym typeface="Archivo Black" panose="020B0A03020202020B04"/>
              </a:rPr>
              <a:t>WHY I</a:t>
            </a:r>
            <a:r>
              <a:rPr lang="en-US" sz="4960" u="sng" strike="noStrike" spc="173">
                <a:solidFill>
                  <a:srgbClr val="010101"/>
                </a:solidFill>
                <a:latin typeface="Archivo Black" panose="020B0A03020202020B04"/>
                <a:ea typeface="Archivo Black" panose="020B0A03020202020B04"/>
                <a:cs typeface="Archivo Black" panose="020B0A03020202020B04"/>
                <a:sym typeface="Archivo Black" panose="020B0A03020202020B04"/>
              </a:rPr>
              <a:t>T MATTERS</a:t>
            </a:r>
            <a:endParaRPr lang="en-US" sz="4960" u="sng" strike="noStrike" spc="173">
              <a:solidFill>
                <a:srgbClr val="010101"/>
              </a:solidFill>
              <a:latin typeface="Archivo Black" panose="020B0A03020202020B04"/>
              <a:ea typeface="Archivo Black" panose="020B0A03020202020B04"/>
              <a:cs typeface="Archivo Black" panose="020B0A03020202020B04"/>
              <a:sym typeface="Archivo Black" panose="020B0A03020202020B04"/>
            </a:endParaRPr>
          </a:p>
        </p:txBody>
      </p:sp>
      <p:sp>
        <p:nvSpPr>
          <p:cNvPr id="17" name="TextBox 17"/>
          <p:cNvSpPr txBox="1"/>
          <p:nvPr/>
        </p:nvSpPr>
        <p:spPr>
          <a:xfrm>
            <a:off x="1998551" y="1924959"/>
            <a:ext cx="8140324" cy="2437130"/>
          </a:xfrm>
          <a:prstGeom prst="rect">
            <a:avLst/>
          </a:prstGeom>
        </p:spPr>
        <p:txBody>
          <a:bodyPr lIns="0" tIns="0" rIns="0" bIns="0" rtlCol="0" anchor="t">
            <a:spAutoFit/>
          </a:bodyPr>
          <a:lstStyle/>
          <a:p>
            <a:pPr algn="ctr">
              <a:lnSpc>
                <a:spcPts val="2715"/>
              </a:lnSpc>
            </a:pPr>
            <a:r>
              <a:rPr lang="en-US" sz="1965" b="1" spc="192">
                <a:solidFill>
                  <a:srgbClr val="040506"/>
                </a:solidFill>
                <a:latin typeface="Montserrat" panose="00000500000000000000"/>
                <a:ea typeface="Montserrat" panose="00000500000000000000"/>
                <a:cs typeface="Montserrat" panose="00000500000000000000"/>
                <a:sym typeface="Montserrat" panose="00000500000000000000"/>
              </a:rPr>
              <a:t>Every day, thousands of passengers travel in Mumbai locals, and many lose valuable belongings in the rush. Without a proper system, these items are rarely recovered. Our project matters because it gives people hope and trust that if something is lost, it can be tracked and returned safely, making travel more secure and stress-free.</a:t>
            </a:r>
            <a:endParaRPr lang="en-US" sz="1965" b="1" spc="192">
              <a:solidFill>
                <a:srgbClr val="040506"/>
              </a:solidFill>
              <a:latin typeface="Montserrat" panose="00000500000000000000"/>
              <a:ea typeface="Montserrat" panose="00000500000000000000"/>
              <a:cs typeface="Montserrat" panose="00000500000000000000"/>
              <a:sym typeface="Montserrat" panose="00000500000000000000"/>
            </a:endParaRPr>
          </a:p>
        </p:txBody>
      </p:sp>
      <p:sp>
        <p:nvSpPr>
          <p:cNvPr id="18" name="Freeform 18"/>
          <p:cNvSpPr/>
          <p:nvPr/>
        </p:nvSpPr>
        <p:spPr>
          <a:xfrm>
            <a:off x="7456367" y="8212716"/>
            <a:ext cx="1105276" cy="1327297"/>
          </a:xfrm>
          <a:custGeom>
            <a:avLst/>
            <a:gdLst/>
            <a:ahLst/>
            <a:cxnLst/>
            <a:rect l="l" t="t" r="r" b="b"/>
            <a:pathLst>
              <a:path w="1105276" h="1327297">
                <a:moveTo>
                  <a:pt x="0" y="0"/>
                </a:moveTo>
                <a:lnTo>
                  <a:pt x="1105276" y="0"/>
                </a:lnTo>
                <a:lnTo>
                  <a:pt x="1105276" y="1327297"/>
                </a:lnTo>
                <a:lnTo>
                  <a:pt x="0" y="13272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TextBox 19"/>
          <p:cNvSpPr txBox="1"/>
          <p:nvPr/>
        </p:nvSpPr>
        <p:spPr>
          <a:xfrm>
            <a:off x="6613767" y="7703045"/>
            <a:ext cx="2810608" cy="360206"/>
          </a:xfrm>
          <a:prstGeom prst="rect">
            <a:avLst/>
          </a:prstGeom>
        </p:spPr>
        <p:txBody>
          <a:bodyPr lIns="0" tIns="0" rIns="0" bIns="0" rtlCol="0" anchor="t">
            <a:spAutoFit/>
          </a:bodyPr>
          <a:lstStyle/>
          <a:p>
            <a:pPr algn="ctr">
              <a:lnSpc>
                <a:spcPts val="2980"/>
              </a:lnSpc>
            </a:pPr>
            <a:r>
              <a:rPr lang="en-US" sz="2160" spc="30">
                <a:solidFill>
                  <a:srgbClr val="040506"/>
                </a:solidFill>
                <a:latin typeface="Montserrat" panose="00000500000000000000"/>
                <a:ea typeface="Montserrat" panose="00000500000000000000"/>
                <a:cs typeface="Montserrat" panose="00000500000000000000"/>
                <a:sym typeface="Montserrat" panose="00000500000000000000"/>
              </a:rPr>
              <a:t>Project Initiation</a:t>
            </a:r>
            <a:endParaRPr lang="en-US" sz="2160" spc="30">
              <a:solidFill>
                <a:srgbClr val="040506"/>
              </a:solidFill>
              <a:latin typeface="Montserrat" panose="00000500000000000000"/>
              <a:ea typeface="Montserrat" panose="00000500000000000000"/>
              <a:cs typeface="Montserrat" panose="00000500000000000000"/>
              <a:sym typeface="Montserrat" panose="00000500000000000000"/>
            </a:endParaRPr>
          </a:p>
        </p:txBody>
      </p:sp>
      <p:sp>
        <p:nvSpPr>
          <p:cNvPr id="20" name="TextBox 20"/>
          <p:cNvSpPr txBox="1"/>
          <p:nvPr/>
        </p:nvSpPr>
        <p:spPr>
          <a:xfrm>
            <a:off x="10542800" y="6467330"/>
            <a:ext cx="2629427" cy="731681"/>
          </a:xfrm>
          <a:prstGeom prst="rect">
            <a:avLst/>
          </a:prstGeom>
        </p:spPr>
        <p:txBody>
          <a:bodyPr lIns="0" tIns="0" rIns="0" bIns="0" rtlCol="0" anchor="t">
            <a:spAutoFit/>
          </a:bodyPr>
          <a:lstStyle/>
          <a:p>
            <a:pPr marL="0" lvl="0" indent="0" algn="ctr">
              <a:lnSpc>
                <a:spcPts val="2980"/>
              </a:lnSpc>
              <a:spcBef>
                <a:spcPct val="0"/>
              </a:spcBef>
            </a:pPr>
            <a:r>
              <a:rPr lang="en-US" sz="2160" spc="30">
                <a:solidFill>
                  <a:srgbClr val="040506"/>
                </a:solidFill>
                <a:latin typeface="Montserrat" panose="00000500000000000000"/>
                <a:ea typeface="Montserrat" panose="00000500000000000000"/>
                <a:cs typeface="Montserrat" panose="00000500000000000000"/>
                <a:sym typeface="Montserrat" panose="00000500000000000000"/>
              </a:rPr>
              <a:t>Review and Editing</a:t>
            </a:r>
            <a:endParaRPr lang="en-US" sz="2160" spc="30">
              <a:solidFill>
                <a:srgbClr val="040506"/>
              </a:solidFill>
              <a:latin typeface="Montserrat" panose="00000500000000000000"/>
              <a:ea typeface="Montserrat" panose="00000500000000000000"/>
              <a:cs typeface="Montserrat" panose="00000500000000000000"/>
              <a:sym typeface="Montserrat" panose="00000500000000000000"/>
            </a:endParaRPr>
          </a:p>
        </p:txBody>
      </p:sp>
      <p:sp>
        <p:nvSpPr>
          <p:cNvPr id="21" name="TextBox 21"/>
          <p:cNvSpPr txBox="1"/>
          <p:nvPr/>
        </p:nvSpPr>
        <p:spPr>
          <a:xfrm>
            <a:off x="14349773" y="5105400"/>
            <a:ext cx="2629427" cy="731681"/>
          </a:xfrm>
          <a:prstGeom prst="rect">
            <a:avLst/>
          </a:prstGeom>
        </p:spPr>
        <p:txBody>
          <a:bodyPr lIns="0" tIns="0" rIns="0" bIns="0" rtlCol="0" anchor="t">
            <a:spAutoFit/>
          </a:bodyPr>
          <a:lstStyle/>
          <a:p>
            <a:pPr marL="0" lvl="0" indent="0" algn="ctr">
              <a:lnSpc>
                <a:spcPts val="2980"/>
              </a:lnSpc>
              <a:spcBef>
                <a:spcPct val="0"/>
              </a:spcBef>
            </a:pPr>
            <a:r>
              <a:rPr lang="en-US" sz="2160" spc="30">
                <a:solidFill>
                  <a:srgbClr val="040506"/>
                </a:solidFill>
                <a:latin typeface="Montserrat" panose="00000500000000000000"/>
                <a:ea typeface="Montserrat" panose="00000500000000000000"/>
                <a:cs typeface="Montserrat" panose="00000500000000000000"/>
                <a:sym typeface="Montserrat" panose="00000500000000000000"/>
              </a:rPr>
              <a:t>Presentation and Sharing</a:t>
            </a:r>
            <a:endParaRPr lang="en-US" sz="2160" spc="30">
              <a:solidFill>
                <a:srgbClr val="040506"/>
              </a:solidFill>
              <a:latin typeface="Montserrat" panose="00000500000000000000"/>
              <a:ea typeface="Montserrat" panose="00000500000000000000"/>
              <a:cs typeface="Montserrat" panose="00000500000000000000"/>
              <a:sym typeface="Montserrat" panose="00000500000000000000"/>
            </a:endParaRPr>
          </a:p>
        </p:txBody>
      </p:sp>
      <p:sp>
        <p:nvSpPr>
          <p:cNvPr id="22" name="Freeform 22"/>
          <p:cNvSpPr/>
          <p:nvPr/>
        </p:nvSpPr>
        <p:spPr>
          <a:xfrm>
            <a:off x="11281455" y="7301328"/>
            <a:ext cx="1152117" cy="1466816"/>
          </a:xfrm>
          <a:custGeom>
            <a:avLst/>
            <a:gdLst/>
            <a:ahLst/>
            <a:cxnLst/>
            <a:rect l="l" t="t" r="r" b="b"/>
            <a:pathLst>
              <a:path w="1152117" h="1466816">
                <a:moveTo>
                  <a:pt x="0" y="0"/>
                </a:moveTo>
                <a:lnTo>
                  <a:pt x="1152117" y="0"/>
                </a:lnTo>
                <a:lnTo>
                  <a:pt x="1152117" y="1466816"/>
                </a:lnTo>
                <a:lnTo>
                  <a:pt x="0" y="14668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23"/>
          <p:cNvSpPr/>
          <p:nvPr/>
        </p:nvSpPr>
        <p:spPr>
          <a:xfrm>
            <a:off x="15042209" y="6038405"/>
            <a:ext cx="1244554" cy="1262924"/>
          </a:xfrm>
          <a:custGeom>
            <a:avLst/>
            <a:gdLst/>
            <a:ahLst/>
            <a:cxnLst/>
            <a:rect l="l" t="t" r="r" b="b"/>
            <a:pathLst>
              <a:path w="1244554" h="1262924">
                <a:moveTo>
                  <a:pt x="0" y="0"/>
                </a:moveTo>
                <a:lnTo>
                  <a:pt x="1244554" y="0"/>
                </a:lnTo>
                <a:lnTo>
                  <a:pt x="1244554" y="1262923"/>
                </a:lnTo>
                <a:lnTo>
                  <a:pt x="0" y="126292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AF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0">
            <a:off x="9654337" y="-96861"/>
            <a:ext cx="8698393" cy="10400373"/>
            <a:chOff x="0" y="0"/>
            <a:chExt cx="8603361" cy="10286746"/>
          </a:xfrm>
        </p:grpSpPr>
        <p:sp>
          <p:nvSpPr>
            <p:cNvPr id="3" name="Freeform 3"/>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1"/>
              <a:stretch>
                <a:fillRect l="-39647" r="-39647"/>
              </a:stretch>
            </a:blipFill>
          </p:spPr>
        </p:sp>
      </p:grpSp>
      <p:grpSp>
        <p:nvGrpSpPr>
          <p:cNvPr id="4" name="Group 4"/>
          <p:cNvGrpSpPr/>
          <p:nvPr/>
        </p:nvGrpSpPr>
        <p:grpSpPr>
          <a:xfrm rot="0">
            <a:off x="1413303" y="3699913"/>
            <a:ext cx="2578727" cy="1432874"/>
            <a:chOff x="0" y="0"/>
            <a:chExt cx="4159440" cy="2311200"/>
          </a:xfrm>
        </p:grpSpPr>
        <p:sp>
          <p:nvSpPr>
            <p:cNvPr id="5" name="Freeform 5"/>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1">
              <a:gsLst>
                <a:gs pos="0">
                  <a:srgbClr val="000000">
                    <a:alpha val="100000"/>
                  </a:srgbClr>
                </a:gs>
                <a:gs pos="100000">
                  <a:srgbClr val="555555">
                    <a:alpha val="100000"/>
                  </a:srgbClr>
                </a:gs>
              </a:gsLst>
              <a:lin ang="0"/>
            </a:gradFill>
          </p:spPr>
        </p:sp>
      </p:grpSp>
      <p:grpSp>
        <p:nvGrpSpPr>
          <p:cNvPr id="6" name="Group 6"/>
          <p:cNvGrpSpPr/>
          <p:nvPr/>
        </p:nvGrpSpPr>
        <p:grpSpPr>
          <a:xfrm rot="0">
            <a:off x="1514184" y="4098975"/>
            <a:ext cx="2087711" cy="2089050"/>
            <a:chOff x="0" y="0"/>
            <a:chExt cx="3367440" cy="3369600"/>
          </a:xfrm>
        </p:grpSpPr>
        <p:sp>
          <p:nvSpPr>
            <p:cNvPr id="7" name="Freeform 7"/>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1">
              <a:gsLst>
                <a:gs pos="0">
                  <a:srgbClr val="000000">
                    <a:alpha val="100000"/>
                  </a:srgbClr>
                </a:gs>
                <a:gs pos="100000">
                  <a:srgbClr val="555555">
                    <a:alpha val="100000"/>
                  </a:srgbClr>
                </a:gs>
              </a:gsLst>
              <a:lin ang="0"/>
            </a:gradFill>
          </p:spPr>
        </p:sp>
      </p:grpSp>
      <p:grpSp>
        <p:nvGrpSpPr>
          <p:cNvPr id="8" name="Group 8"/>
          <p:cNvGrpSpPr/>
          <p:nvPr/>
        </p:nvGrpSpPr>
        <p:grpSpPr>
          <a:xfrm rot="0">
            <a:off x="3988013" y="4097636"/>
            <a:ext cx="2088157" cy="2086818"/>
            <a:chOff x="0" y="0"/>
            <a:chExt cx="3368160" cy="3366000"/>
          </a:xfrm>
        </p:grpSpPr>
        <p:sp>
          <p:nvSpPr>
            <p:cNvPr id="9" name="Freeform 9"/>
            <p:cNvSpPr/>
            <p:nvPr/>
          </p:nvSpPr>
          <p:spPr>
            <a:xfrm>
              <a:off x="0" y="0"/>
              <a:ext cx="3368040" cy="3366008"/>
            </a:xfrm>
            <a:custGeom>
              <a:avLst/>
              <a:gdLst/>
              <a:ahLst/>
              <a:cxnLst/>
              <a:rect l="l" t="t" r="r" b="b"/>
              <a:pathLst>
                <a:path w="3368040" h="3366008">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1">
              <a:gsLst>
                <a:gs pos="0">
                  <a:srgbClr val="000000">
                    <a:alpha val="100000"/>
                  </a:srgbClr>
                </a:gs>
                <a:gs pos="100000">
                  <a:srgbClr val="555555">
                    <a:alpha val="100000"/>
                  </a:srgbClr>
                </a:gs>
              </a:gsLst>
              <a:lin ang="0"/>
            </a:gradFill>
          </p:spPr>
        </p:sp>
      </p:grpSp>
      <p:grpSp>
        <p:nvGrpSpPr>
          <p:cNvPr id="10" name="Group 10"/>
          <p:cNvGrpSpPr/>
          <p:nvPr/>
        </p:nvGrpSpPr>
        <p:grpSpPr>
          <a:xfrm rot="0">
            <a:off x="3873740" y="5103326"/>
            <a:ext cx="2582745" cy="1431089"/>
            <a:chOff x="0" y="0"/>
            <a:chExt cx="4165920" cy="2308320"/>
          </a:xfrm>
        </p:grpSpPr>
        <p:sp>
          <p:nvSpPr>
            <p:cNvPr id="11" name="Freeform 11"/>
            <p:cNvSpPr/>
            <p:nvPr/>
          </p:nvSpPr>
          <p:spPr>
            <a:xfrm>
              <a:off x="0" y="0"/>
              <a:ext cx="4165981" cy="2308352"/>
            </a:xfrm>
            <a:custGeom>
              <a:avLst/>
              <a:gdLst/>
              <a:ahLst/>
              <a:cxnLst/>
              <a:rect l="l" t="t" r="r" b="b"/>
              <a:pathLst>
                <a:path w="4165981" h="2308352">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gradFill rotWithShape="1">
              <a:gsLst>
                <a:gs pos="0">
                  <a:srgbClr val="000000">
                    <a:alpha val="100000"/>
                  </a:srgbClr>
                </a:gs>
                <a:gs pos="100000">
                  <a:srgbClr val="555555">
                    <a:alpha val="100000"/>
                  </a:srgbClr>
                </a:gs>
              </a:gsLst>
              <a:lin ang="0"/>
            </a:gradFill>
          </p:spPr>
        </p:sp>
      </p:grpSp>
      <p:grpSp>
        <p:nvGrpSpPr>
          <p:cNvPr id="12" name="Group 12"/>
          <p:cNvGrpSpPr/>
          <p:nvPr/>
        </p:nvGrpSpPr>
        <p:grpSpPr>
          <a:xfrm rot="0">
            <a:off x="6713659" y="3726249"/>
            <a:ext cx="2578727" cy="1432874"/>
            <a:chOff x="0" y="0"/>
            <a:chExt cx="4159440" cy="2311200"/>
          </a:xfrm>
        </p:grpSpPr>
        <p:sp>
          <p:nvSpPr>
            <p:cNvPr id="13" name="Freeform 13"/>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1">
              <a:gsLst>
                <a:gs pos="0">
                  <a:srgbClr val="000000">
                    <a:alpha val="100000"/>
                  </a:srgbClr>
                </a:gs>
                <a:gs pos="100000">
                  <a:srgbClr val="555555">
                    <a:alpha val="100000"/>
                  </a:srgbClr>
                </a:gs>
              </a:gsLst>
              <a:lin ang="0"/>
            </a:gradFill>
          </p:spPr>
        </p:sp>
      </p:grpSp>
      <p:grpSp>
        <p:nvGrpSpPr>
          <p:cNvPr id="14" name="Group 14"/>
          <p:cNvGrpSpPr/>
          <p:nvPr/>
        </p:nvGrpSpPr>
        <p:grpSpPr>
          <a:xfrm rot="0">
            <a:off x="6814541" y="4125311"/>
            <a:ext cx="2087711" cy="2089050"/>
            <a:chOff x="0" y="0"/>
            <a:chExt cx="3367440" cy="3369600"/>
          </a:xfrm>
        </p:grpSpPr>
        <p:sp>
          <p:nvSpPr>
            <p:cNvPr id="15" name="Freeform 15"/>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1">
              <a:gsLst>
                <a:gs pos="0">
                  <a:srgbClr val="000000">
                    <a:alpha val="100000"/>
                  </a:srgbClr>
                </a:gs>
                <a:gs pos="100000">
                  <a:srgbClr val="555555">
                    <a:alpha val="100000"/>
                  </a:srgbClr>
                </a:gs>
              </a:gsLst>
              <a:lin ang="0"/>
            </a:gradFill>
          </p:spPr>
        </p:sp>
      </p:grpSp>
      <p:grpSp>
        <p:nvGrpSpPr>
          <p:cNvPr id="16" name="Group 16"/>
          <p:cNvGrpSpPr/>
          <p:nvPr/>
        </p:nvGrpSpPr>
        <p:grpSpPr>
          <a:xfrm rot="0">
            <a:off x="9288369" y="4123972"/>
            <a:ext cx="2088157" cy="2086818"/>
            <a:chOff x="0" y="0"/>
            <a:chExt cx="3368160" cy="3366000"/>
          </a:xfrm>
        </p:grpSpPr>
        <p:sp>
          <p:nvSpPr>
            <p:cNvPr id="17" name="Freeform 17"/>
            <p:cNvSpPr/>
            <p:nvPr/>
          </p:nvSpPr>
          <p:spPr>
            <a:xfrm>
              <a:off x="0" y="0"/>
              <a:ext cx="3368040" cy="3366008"/>
            </a:xfrm>
            <a:custGeom>
              <a:avLst/>
              <a:gdLst/>
              <a:ahLst/>
              <a:cxnLst/>
              <a:rect l="l" t="t" r="r" b="b"/>
              <a:pathLst>
                <a:path w="3368040" h="3366008">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1">
              <a:gsLst>
                <a:gs pos="0">
                  <a:srgbClr val="000000">
                    <a:alpha val="100000"/>
                  </a:srgbClr>
                </a:gs>
                <a:gs pos="100000">
                  <a:srgbClr val="555555">
                    <a:alpha val="100000"/>
                  </a:srgbClr>
                </a:gs>
              </a:gsLst>
              <a:lin ang="0"/>
            </a:gradFill>
          </p:spPr>
        </p:sp>
      </p:grpSp>
      <p:grpSp>
        <p:nvGrpSpPr>
          <p:cNvPr id="18" name="Group 18"/>
          <p:cNvGrpSpPr/>
          <p:nvPr/>
        </p:nvGrpSpPr>
        <p:grpSpPr>
          <a:xfrm rot="0">
            <a:off x="9174096" y="5129662"/>
            <a:ext cx="2582745" cy="1431089"/>
            <a:chOff x="0" y="0"/>
            <a:chExt cx="4165920" cy="2308320"/>
          </a:xfrm>
        </p:grpSpPr>
        <p:sp>
          <p:nvSpPr>
            <p:cNvPr id="19" name="Freeform 19"/>
            <p:cNvSpPr/>
            <p:nvPr/>
          </p:nvSpPr>
          <p:spPr>
            <a:xfrm>
              <a:off x="0" y="0"/>
              <a:ext cx="4165981" cy="2308352"/>
            </a:xfrm>
            <a:custGeom>
              <a:avLst/>
              <a:gdLst/>
              <a:ahLst/>
              <a:cxnLst/>
              <a:rect l="l" t="t" r="r" b="b"/>
              <a:pathLst>
                <a:path w="4165981" h="2308352">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gradFill rotWithShape="1">
              <a:gsLst>
                <a:gs pos="0">
                  <a:srgbClr val="000000">
                    <a:alpha val="100000"/>
                  </a:srgbClr>
                </a:gs>
                <a:gs pos="100000">
                  <a:srgbClr val="555555">
                    <a:alpha val="100000"/>
                  </a:srgbClr>
                </a:gs>
              </a:gsLst>
              <a:lin ang="0"/>
            </a:gradFill>
          </p:spPr>
        </p:sp>
      </p:grpSp>
      <p:grpSp>
        <p:nvGrpSpPr>
          <p:cNvPr id="20" name="Group 20"/>
          <p:cNvGrpSpPr/>
          <p:nvPr/>
        </p:nvGrpSpPr>
        <p:grpSpPr>
          <a:xfrm rot="0">
            <a:off x="12014016" y="3722678"/>
            <a:ext cx="2578727" cy="1432874"/>
            <a:chOff x="0" y="0"/>
            <a:chExt cx="4159440" cy="2311200"/>
          </a:xfrm>
        </p:grpSpPr>
        <p:sp>
          <p:nvSpPr>
            <p:cNvPr id="21" name="Freeform 21"/>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1">
              <a:gsLst>
                <a:gs pos="0">
                  <a:srgbClr val="000000">
                    <a:alpha val="100000"/>
                  </a:srgbClr>
                </a:gs>
                <a:gs pos="100000">
                  <a:srgbClr val="555555">
                    <a:alpha val="100000"/>
                  </a:srgbClr>
                </a:gs>
              </a:gsLst>
              <a:lin ang="0"/>
            </a:gradFill>
          </p:spPr>
        </p:sp>
      </p:grpSp>
      <p:grpSp>
        <p:nvGrpSpPr>
          <p:cNvPr id="22" name="Group 22"/>
          <p:cNvGrpSpPr/>
          <p:nvPr/>
        </p:nvGrpSpPr>
        <p:grpSpPr>
          <a:xfrm rot="0">
            <a:off x="12114897" y="4121740"/>
            <a:ext cx="2087711" cy="2089050"/>
            <a:chOff x="0" y="0"/>
            <a:chExt cx="3367440" cy="3369600"/>
          </a:xfrm>
        </p:grpSpPr>
        <p:sp>
          <p:nvSpPr>
            <p:cNvPr id="23" name="Freeform 23"/>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1">
              <a:gsLst>
                <a:gs pos="0">
                  <a:srgbClr val="000000">
                    <a:alpha val="100000"/>
                  </a:srgbClr>
                </a:gs>
                <a:gs pos="100000">
                  <a:srgbClr val="555555">
                    <a:alpha val="100000"/>
                  </a:srgbClr>
                </a:gs>
              </a:gsLst>
              <a:lin ang="0"/>
            </a:gradFill>
          </p:spPr>
        </p:sp>
      </p:grpSp>
      <p:grpSp>
        <p:nvGrpSpPr>
          <p:cNvPr id="24" name="Group 24"/>
          <p:cNvGrpSpPr/>
          <p:nvPr/>
        </p:nvGrpSpPr>
        <p:grpSpPr>
          <a:xfrm rot="0">
            <a:off x="15011843" y="4120401"/>
            <a:ext cx="2088157" cy="2086818"/>
            <a:chOff x="0" y="0"/>
            <a:chExt cx="3368160" cy="3366000"/>
          </a:xfrm>
        </p:grpSpPr>
        <p:sp>
          <p:nvSpPr>
            <p:cNvPr id="25" name="Freeform 25"/>
            <p:cNvSpPr/>
            <p:nvPr/>
          </p:nvSpPr>
          <p:spPr>
            <a:xfrm>
              <a:off x="0" y="0"/>
              <a:ext cx="3368040" cy="3366008"/>
            </a:xfrm>
            <a:custGeom>
              <a:avLst/>
              <a:gdLst/>
              <a:ahLst/>
              <a:cxnLst/>
              <a:rect l="l" t="t" r="r" b="b"/>
              <a:pathLst>
                <a:path w="3368040" h="3366008">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1">
              <a:gsLst>
                <a:gs pos="0">
                  <a:srgbClr val="000000">
                    <a:alpha val="100000"/>
                  </a:srgbClr>
                </a:gs>
                <a:gs pos="100000">
                  <a:srgbClr val="555555">
                    <a:alpha val="100000"/>
                  </a:srgbClr>
                </a:gs>
              </a:gsLst>
              <a:lin ang="0"/>
            </a:gradFill>
          </p:spPr>
        </p:sp>
      </p:grpSp>
      <p:sp>
        <p:nvSpPr>
          <p:cNvPr id="26" name="Freeform 26"/>
          <p:cNvSpPr/>
          <p:nvPr/>
        </p:nvSpPr>
        <p:spPr>
          <a:xfrm>
            <a:off x="4263922" y="4567415"/>
            <a:ext cx="1516288" cy="1071822"/>
          </a:xfrm>
          <a:custGeom>
            <a:avLst/>
            <a:gdLst/>
            <a:ahLst/>
            <a:cxnLst/>
            <a:rect l="l" t="t" r="r" b="b"/>
            <a:pathLst>
              <a:path w="1516288" h="1071822">
                <a:moveTo>
                  <a:pt x="0" y="0"/>
                </a:moveTo>
                <a:lnTo>
                  <a:pt x="1516287" y="0"/>
                </a:lnTo>
                <a:lnTo>
                  <a:pt x="1516287" y="1071822"/>
                </a:lnTo>
                <a:lnTo>
                  <a:pt x="0" y="10718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7" name="Freeform 27"/>
          <p:cNvSpPr/>
          <p:nvPr/>
        </p:nvSpPr>
        <p:spPr>
          <a:xfrm>
            <a:off x="7330479" y="4632393"/>
            <a:ext cx="1074886" cy="1074886"/>
          </a:xfrm>
          <a:custGeom>
            <a:avLst/>
            <a:gdLst/>
            <a:ahLst/>
            <a:cxnLst/>
            <a:rect l="l" t="t" r="r" b="b"/>
            <a:pathLst>
              <a:path w="1074886" h="1074886">
                <a:moveTo>
                  <a:pt x="0" y="0"/>
                </a:moveTo>
                <a:lnTo>
                  <a:pt x="1074885" y="0"/>
                </a:lnTo>
                <a:lnTo>
                  <a:pt x="1074885" y="1074886"/>
                </a:lnTo>
                <a:lnTo>
                  <a:pt x="0" y="1074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8" name="Freeform 28"/>
          <p:cNvSpPr/>
          <p:nvPr/>
        </p:nvSpPr>
        <p:spPr>
          <a:xfrm>
            <a:off x="9736179" y="4545384"/>
            <a:ext cx="1174805" cy="1174805"/>
          </a:xfrm>
          <a:custGeom>
            <a:avLst/>
            <a:gdLst/>
            <a:ahLst/>
            <a:cxnLst/>
            <a:rect l="l" t="t" r="r" b="b"/>
            <a:pathLst>
              <a:path w="1174805" h="1174805">
                <a:moveTo>
                  <a:pt x="0" y="0"/>
                </a:moveTo>
                <a:lnTo>
                  <a:pt x="1174805" y="0"/>
                </a:lnTo>
                <a:lnTo>
                  <a:pt x="1174805" y="1174805"/>
                </a:lnTo>
                <a:lnTo>
                  <a:pt x="0" y="1174805"/>
                </a:lnTo>
                <a:lnTo>
                  <a:pt x="0" y="0"/>
                </a:lnTo>
                <a:close/>
              </a:path>
            </a:pathLst>
          </a:custGeom>
          <a:blipFill>
            <a:blip r:embed="rId6"/>
            <a:stretch>
              <a:fillRect/>
            </a:stretch>
          </a:blipFill>
        </p:spPr>
      </p:sp>
      <p:sp>
        <p:nvSpPr>
          <p:cNvPr id="29" name="Freeform 29"/>
          <p:cNvSpPr/>
          <p:nvPr/>
        </p:nvSpPr>
        <p:spPr>
          <a:xfrm>
            <a:off x="12555404" y="4539003"/>
            <a:ext cx="1206698" cy="1208994"/>
          </a:xfrm>
          <a:custGeom>
            <a:avLst/>
            <a:gdLst/>
            <a:ahLst/>
            <a:cxnLst/>
            <a:rect l="l" t="t" r="r" b="b"/>
            <a:pathLst>
              <a:path w="1206698" h="1208994">
                <a:moveTo>
                  <a:pt x="0" y="0"/>
                </a:moveTo>
                <a:lnTo>
                  <a:pt x="1206698" y="0"/>
                </a:lnTo>
                <a:lnTo>
                  <a:pt x="1206698" y="1208994"/>
                </a:lnTo>
                <a:lnTo>
                  <a:pt x="0" y="120899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0" name="Freeform 30"/>
          <p:cNvSpPr/>
          <p:nvPr/>
        </p:nvSpPr>
        <p:spPr>
          <a:xfrm>
            <a:off x="15461265" y="4555913"/>
            <a:ext cx="1170263" cy="1170263"/>
          </a:xfrm>
          <a:custGeom>
            <a:avLst/>
            <a:gdLst/>
            <a:ahLst/>
            <a:cxnLst/>
            <a:rect l="l" t="t" r="r" b="b"/>
            <a:pathLst>
              <a:path w="1170263" h="1170263">
                <a:moveTo>
                  <a:pt x="0" y="0"/>
                </a:moveTo>
                <a:lnTo>
                  <a:pt x="1170263" y="0"/>
                </a:lnTo>
                <a:lnTo>
                  <a:pt x="1170263" y="1170264"/>
                </a:lnTo>
                <a:lnTo>
                  <a:pt x="0" y="117026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1" name="Freeform 31"/>
          <p:cNvSpPr/>
          <p:nvPr/>
        </p:nvSpPr>
        <p:spPr>
          <a:xfrm>
            <a:off x="2071313" y="4338949"/>
            <a:ext cx="1440477" cy="1409048"/>
          </a:xfrm>
          <a:custGeom>
            <a:avLst/>
            <a:gdLst/>
            <a:ahLst/>
            <a:cxnLst/>
            <a:rect l="l" t="t" r="r" b="b"/>
            <a:pathLst>
              <a:path w="1440477" h="1409048">
                <a:moveTo>
                  <a:pt x="0" y="0"/>
                </a:moveTo>
                <a:lnTo>
                  <a:pt x="1440477" y="0"/>
                </a:lnTo>
                <a:lnTo>
                  <a:pt x="1440477" y="1409048"/>
                </a:lnTo>
                <a:lnTo>
                  <a:pt x="0" y="140904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2" name="TextBox 32"/>
          <p:cNvSpPr txBox="1"/>
          <p:nvPr/>
        </p:nvSpPr>
        <p:spPr>
          <a:xfrm>
            <a:off x="1028700" y="7291839"/>
            <a:ext cx="3514881" cy="902284"/>
          </a:xfrm>
          <a:prstGeom prst="rect">
            <a:avLst/>
          </a:prstGeom>
        </p:spPr>
        <p:txBody>
          <a:bodyPr lIns="0" tIns="0" rIns="0" bIns="0" rtlCol="0" anchor="t">
            <a:spAutoFit/>
          </a:bodyPr>
          <a:lstStyle/>
          <a:p>
            <a:pPr algn="ctr">
              <a:lnSpc>
                <a:spcPts val="2455"/>
              </a:lnSpc>
            </a:pPr>
            <a:r>
              <a:rPr lang="en-US" sz="1780" b="1" spc="174">
                <a:solidFill>
                  <a:srgbClr val="040506"/>
                </a:solidFill>
                <a:latin typeface="Montserrat Bold" panose="00000800000000000000"/>
                <a:ea typeface="Montserrat Bold" panose="00000800000000000000"/>
                <a:cs typeface="Montserrat Bold" panose="00000800000000000000"/>
                <a:sym typeface="Montserrat Bold" panose="00000800000000000000"/>
              </a:rPr>
              <a:t>A digital system where passengers can report or search lost items easily.</a:t>
            </a:r>
            <a:endParaRPr lang="en-US" sz="1780" b="1" spc="174">
              <a:solidFill>
                <a:srgbClr val="040506"/>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3" name="TextBox 33"/>
          <p:cNvSpPr txBox="1"/>
          <p:nvPr/>
        </p:nvSpPr>
        <p:spPr>
          <a:xfrm>
            <a:off x="1300188" y="6352311"/>
            <a:ext cx="2573552" cy="874014"/>
          </a:xfrm>
          <a:prstGeom prst="rect">
            <a:avLst/>
          </a:prstGeom>
        </p:spPr>
        <p:txBody>
          <a:bodyPr lIns="0" tIns="0" rIns="0" bIns="0" rtlCol="0" anchor="t">
            <a:spAutoFit/>
          </a:bodyPr>
          <a:lstStyle/>
          <a:p>
            <a:pPr algn="ctr">
              <a:lnSpc>
                <a:spcPts val="3590"/>
              </a:lnSpc>
            </a:pPr>
            <a:r>
              <a:rPr lang="en-US" sz="2600" b="1" spc="36">
                <a:solidFill>
                  <a:srgbClr val="040506"/>
                </a:solidFill>
                <a:latin typeface="Montserrat Bold" panose="00000800000000000000"/>
                <a:ea typeface="Montserrat Bold" panose="00000800000000000000"/>
                <a:cs typeface="Montserrat Bold" panose="00000800000000000000"/>
                <a:sym typeface="Montserrat Bold" panose="00000800000000000000"/>
              </a:rPr>
              <a:t>Lost &amp; Found Tracking</a:t>
            </a:r>
            <a:endParaRPr lang="en-US" sz="2600" b="1" spc="36">
              <a:solidFill>
                <a:srgbClr val="040506"/>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4" name="TextBox 34"/>
          <p:cNvSpPr txBox="1"/>
          <p:nvPr/>
        </p:nvSpPr>
        <p:spPr>
          <a:xfrm>
            <a:off x="3533841" y="2626088"/>
            <a:ext cx="3280700" cy="902375"/>
          </a:xfrm>
          <a:prstGeom prst="rect">
            <a:avLst/>
          </a:prstGeom>
        </p:spPr>
        <p:txBody>
          <a:bodyPr lIns="0" tIns="0" rIns="0" bIns="0" rtlCol="0" anchor="t">
            <a:spAutoFit/>
          </a:bodyPr>
          <a:lstStyle/>
          <a:p>
            <a:pPr algn="ctr">
              <a:lnSpc>
                <a:spcPts val="2450"/>
              </a:lnSpc>
            </a:pPr>
            <a:r>
              <a:rPr lang="en-US" sz="1775" b="1" spc="174">
                <a:solidFill>
                  <a:srgbClr val="040506"/>
                </a:solidFill>
                <a:latin typeface="Montserrat Bold" panose="00000800000000000000"/>
                <a:ea typeface="Montserrat Bold" panose="00000800000000000000"/>
                <a:cs typeface="Montserrat Bold" panose="00000800000000000000"/>
                <a:sym typeface="Montserrat Bold" panose="00000800000000000000"/>
              </a:rPr>
              <a:t>Quick tracking using contact details for instant results.</a:t>
            </a:r>
            <a:endParaRPr lang="en-US" sz="1775" b="1" spc="174">
              <a:solidFill>
                <a:srgbClr val="040506"/>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5" name="TextBox 35"/>
          <p:cNvSpPr txBox="1"/>
          <p:nvPr/>
        </p:nvSpPr>
        <p:spPr>
          <a:xfrm>
            <a:off x="3251996" y="1612900"/>
            <a:ext cx="3562544" cy="873963"/>
          </a:xfrm>
          <a:prstGeom prst="rect">
            <a:avLst/>
          </a:prstGeom>
        </p:spPr>
        <p:txBody>
          <a:bodyPr lIns="0" tIns="0" rIns="0" bIns="0" rtlCol="0" anchor="t">
            <a:spAutoFit/>
          </a:bodyPr>
          <a:lstStyle/>
          <a:p>
            <a:pPr algn="ctr">
              <a:lnSpc>
                <a:spcPts val="3590"/>
              </a:lnSpc>
            </a:pPr>
            <a:r>
              <a:rPr lang="en-US" sz="2600" b="1" spc="36">
                <a:solidFill>
                  <a:srgbClr val="040506"/>
                </a:solidFill>
                <a:latin typeface="Montserrat Bold" panose="00000800000000000000"/>
                <a:ea typeface="Montserrat Bold" panose="00000800000000000000"/>
                <a:cs typeface="Montserrat Bold" panose="00000800000000000000"/>
                <a:sym typeface="Montserrat Bold" panose="00000800000000000000"/>
              </a:rPr>
              <a:t>Mobile Number Based Search</a:t>
            </a:r>
            <a:endParaRPr lang="en-US" sz="2600" b="1" spc="36">
              <a:solidFill>
                <a:srgbClr val="040506"/>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6" name="TextBox 36"/>
          <p:cNvSpPr txBox="1"/>
          <p:nvPr/>
        </p:nvSpPr>
        <p:spPr>
          <a:xfrm>
            <a:off x="6122598" y="7587063"/>
            <a:ext cx="3604056" cy="902284"/>
          </a:xfrm>
          <a:prstGeom prst="rect">
            <a:avLst/>
          </a:prstGeom>
        </p:spPr>
        <p:txBody>
          <a:bodyPr lIns="0" tIns="0" rIns="0" bIns="0" rtlCol="0" anchor="t">
            <a:spAutoFit/>
          </a:bodyPr>
          <a:lstStyle/>
          <a:p>
            <a:pPr algn="ctr">
              <a:lnSpc>
                <a:spcPts val="2455"/>
              </a:lnSpc>
            </a:pPr>
            <a:r>
              <a:rPr lang="en-US" sz="1780" b="1" spc="174">
                <a:solidFill>
                  <a:srgbClr val="040506"/>
                </a:solidFill>
                <a:latin typeface="Montserrat Bold" panose="00000800000000000000"/>
                <a:ea typeface="Montserrat Bold" panose="00000800000000000000"/>
                <a:cs typeface="Montserrat Bold" panose="00000800000000000000"/>
                <a:sym typeface="Montserrat Bold" panose="00000800000000000000"/>
              </a:rPr>
              <a:t>Secure storage of all reports (lost &amp; found) in one place.</a:t>
            </a:r>
            <a:endParaRPr lang="en-US" sz="1780" b="1" spc="174">
              <a:solidFill>
                <a:srgbClr val="040506"/>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7" name="TextBox 37"/>
          <p:cNvSpPr txBox="1"/>
          <p:nvPr/>
        </p:nvSpPr>
        <p:spPr>
          <a:xfrm>
            <a:off x="6279391" y="6496315"/>
            <a:ext cx="3447263" cy="873963"/>
          </a:xfrm>
          <a:prstGeom prst="rect">
            <a:avLst/>
          </a:prstGeom>
        </p:spPr>
        <p:txBody>
          <a:bodyPr lIns="0" tIns="0" rIns="0" bIns="0" rtlCol="0" anchor="t">
            <a:spAutoFit/>
          </a:bodyPr>
          <a:lstStyle/>
          <a:p>
            <a:pPr algn="ctr">
              <a:lnSpc>
                <a:spcPts val="3590"/>
              </a:lnSpc>
            </a:pPr>
            <a:r>
              <a:rPr lang="en-US" sz="2600" b="1" spc="36">
                <a:solidFill>
                  <a:srgbClr val="040506"/>
                </a:solidFill>
                <a:latin typeface="Montserrat Bold" panose="00000800000000000000"/>
                <a:ea typeface="Montserrat Bold" panose="00000800000000000000"/>
                <a:cs typeface="Montserrat Bold" panose="00000800000000000000"/>
                <a:sym typeface="Montserrat Bold" panose="00000800000000000000"/>
              </a:rPr>
              <a:t>Centralized Database</a:t>
            </a:r>
            <a:endParaRPr lang="en-US" sz="2600" b="1" spc="36">
              <a:solidFill>
                <a:srgbClr val="040506"/>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8" name="TextBox 38"/>
          <p:cNvSpPr txBox="1"/>
          <p:nvPr/>
        </p:nvSpPr>
        <p:spPr>
          <a:xfrm>
            <a:off x="8837066" y="2524131"/>
            <a:ext cx="3277831" cy="1207084"/>
          </a:xfrm>
          <a:prstGeom prst="rect">
            <a:avLst/>
          </a:prstGeom>
        </p:spPr>
        <p:txBody>
          <a:bodyPr lIns="0" tIns="0" rIns="0" bIns="0" rtlCol="0" anchor="t">
            <a:spAutoFit/>
          </a:bodyPr>
          <a:lstStyle/>
          <a:p>
            <a:pPr algn="ctr">
              <a:lnSpc>
                <a:spcPts val="2455"/>
              </a:lnSpc>
            </a:pPr>
            <a:r>
              <a:rPr lang="en-US" sz="1780" b="1" spc="174">
                <a:solidFill>
                  <a:srgbClr val="040506"/>
                </a:solidFill>
                <a:latin typeface="Montserrat Bold" panose="00000800000000000000"/>
                <a:ea typeface="Montserrat Bold" panose="00000800000000000000"/>
                <a:cs typeface="Montserrat Bold" panose="00000800000000000000"/>
                <a:sym typeface="Montserrat Bold" panose="00000800000000000000"/>
              </a:rPr>
              <a:t>Users can upload images of lost or found items for better identification.</a:t>
            </a:r>
            <a:endParaRPr lang="en-US" sz="1780" b="1" spc="174">
              <a:solidFill>
                <a:srgbClr val="040506"/>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9" name="TextBox 39"/>
          <p:cNvSpPr txBox="1"/>
          <p:nvPr/>
        </p:nvSpPr>
        <p:spPr>
          <a:xfrm>
            <a:off x="8858825" y="1522585"/>
            <a:ext cx="2929514" cy="873963"/>
          </a:xfrm>
          <a:prstGeom prst="rect">
            <a:avLst/>
          </a:prstGeom>
        </p:spPr>
        <p:txBody>
          <a:bodyPr lIns="0" tIns="0" rIns="0" bIns="0" rtlCol="0" anchor="t">
            <a:spAutoFit/>
          </a:bodyPr>
          <a:lstStyle/>
          <a:p>
            <a:pPr algn="ctr">
              <a:lnSpc>
                <a:spcPts val="3590"/>
              </a:lnSpc>
            </a:pPr>
            <a:r>
              <a:rPr lang="en-US" sz="2600" b="1" spc="36">
                <a:solidFill>
                  <a:srgbClr val="040506"/>
                </a:solidFill>
                <a:latin typeface="Montserrat Bold" panose="00000800000000000000"/>
                <a:ea typeface="Montserrat Bold" panose="00000800000000000000"/>
                <a:cs typeface="Montserrat Bold" panose="00000800000000000000"/>
                <a:sym typeface="Montserrat Bold" panose="00000800000000000000"/>
              </a:rPr>
              <a:t>Photo Upload Option</a:t>
            </a:r>
            <a:endParaRPr lang="en-US" sz="2600" b="1" spc="36">
              <a:solidFill>
                <a:srgbClr val="040506"/>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40" name="TextBox 40"/>
          <p:cNvSpPr txBox="1"/>
          <p:nvPr/>
        </p:nvSpPr>
        <p:spPr>
          <a:xfrm>
            <a:off x="11555467" y="7728694"/>
            <a:ext cx="3608776" cy="902284"/>
          </a:xfrm>
          <a:prstGeom prst="rect">
            <a:avLst/>
          </a:prstGeom>
        </p:spPr>
        <p:txBody>
          <a:bodyPr lIns="0" tIns="0" rIns="0" bIns="0" rtlCol="0" anchor="t">
            <a:spAutoFit/>
          </a:bodyPr>
          <a:lstStyle/>
          <a:p>
            <a:pPr algn="ctr">
              <a:lnSpc>
                <a:spcPts val="2455"/>
              </a:lnSpc>
            </a:pPr>
            <a:r>
              <a:rPr lang="en-US" sz="1780" b="1" spc="174">
                <a:solidFill>
                  <a:srgbClr val="FFFFFF"/>
                </a:solidFill>
                <a:latin typeface="Montserrat Bold" panose="00000800000000000000"/>
                <a:ea typeface="Montserrat Bold" panose="00000800000000000000"/>
                <a:cs typeface="Montserrat Bold" panose="00000800000000000000"/>
                <a:sym typeface="Montserrat Bold" panose="00000800000000000000"/>
              </a:rPr>
              <a:t> Encouraging passengers to help each other by reporting found items.</a:t>
            </a:r>
            <a:endParaRPr lang="en-US" sz="1780" b="1" spc="174">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41" name="TextBox 41"/>
          <p:cNvSpPr txBox="1"/>
          <p:nvPr/>
        </p:nvSpPr>
        <p:spPr>
          <a:xfrm>
            <a:off x="11921384" y="6553690"/>
            <a:ext cx="2875492" cy="873963"/>
          </a:xfrm>
          <a:prstGeom prst="rect">
            <a:avLst/>
          </a:prstGeom>
        </p:spPr>
        <p:txBody>
          <a:bodyPr lIns="0" tIns="0" rIns="0" bIns="0" rtlCol="0" anchor="t">
            <a:spAutoFit/>
          </a:bodyPr>
          <a:lstStyle/>
          <a:p>
            <a:pPr algn="ctr">
              <a:lnSpc>
                <a:spcPts val="3590"/>
              </a:lnSpc>
            </a:pPr>
            <a:r>
              <a:rPr lang="en-US" sz="2600" b="1" spc="36">
                <a:solidFill>
                  <a:srgbClr val="FFFBFB"/>
                </a:solidFill>
                <a:latin typeface="Montserrat Bold" panose="00000800000000000000"/>
                <a:ea typeface="Montserrat Bold" panose="00000800000000000000"/>
                <a:cs typeface="Montserrat Bold" panose="00000800000000000000"/>
                <a:sym typeface="Montserrat Bold" panose="00000800000000000000"/>
              </a:rPr>
              <a:t>Community-Driven Support </a:t>
            </a:r>
            <a:endParaRPr lang="en-US" sz="2600" b="1" spc="36">
              <a:solidFill>
                <a:srgbClr val="FFFBFB"/>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42" name="TextBox 42"/>
          <p:cNvSpPr txBox="1"/>
          <p:nvPr/>
        </p:nvSpPr>
        <p:spPr>
          <a:xfrm>
            <a:off x="14202608" y="2891891"/>
            <a:ext cx="3657236" cy="1207084"/>
          </a:xfrm>
          <a:prstGeom prst="rect">
            <a:avLst/>
          </a:prstGeom>
        </p:spPr>
        <p:txBody>
          <a:bodyPr lIns="0" tIns="0" rIns="0" bIns="0" rtlCol="0" anchor="t">
            <a:spAutoFit/>
          </a:bodyPr>
          <a:lstStyle/>
          <a:p>
            <a:pPr algn="ctr">
              <a:lnSpc>
                <a:spcPts val="2455"/>
              </a:lnSpc>
            </a:pPr>
            <a:r>
              <a:rPr lang="en-US" sz="1780" b="1" spc="174">
                <a:solidFill>
                  <a:srgbClr val="FFFFFF"/>
                </a:solidFill>
                <a:latin typeface="Montserrat Bold" panose="00000800000000000000"/>
                <a:ea typeface="Montserrat Bold" panose="00000800000000000000"/>
                <a:cs typeface="Montserrat Bold" panose="00000800000000000000"/>
                <a:sym typeface="Montserrat Bold" panose="00000800000000000000"/>
              </a:rPr>
              <a:t>Simple design for commuters of all age groups to use without difficulty.</a:t>
            </a:r>
            <a:endParaRPr lang="en-US" sz="1780" b="1" spc="174">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43" name="TextBox 43"/>
          <p:cNvSpPr txBox="1"/>
          <p:nvPr/>
        </p:nvSpPr>
        <p:spPr>
          <a:xfrm>
            <a:off x="14202608" y="1940517"/>
            <a:ext cx="3146684" cy="873963"/>
          </a:xfrm>
          <a:prstGeom prst="rect">
            <a:avLst/>
          </a:prstGeom>
        </p:spPr>
        <p:txBody>
          <a:bodyPr lIns="0" tIns="0" rIns="0" bIns="0" rtlCol="0" anchor="t">
            <a:spAutoFit/>
          </a:bodyPr>
          <a:lstStyle/>
          <a:p>
            <a:pPr algn="ctr">
              <a:lnSpc>
                <a:spcPts val="3590"/>
              </a:lnSpc>
            </a:pPr>
            <a:r>
              <a:rPr lang="en-US" sz="2600" b="1" spc="36">
                <a:solidFill>
                  <a:srgbClr val="FFFBFB"/>
                </a:solidFill>
                <a:latin typeface="Montserrat Bold" panose="00000800000000000000"/>
                <a:ea typeface="Montserrat Bold" panose="00000800000000000000"/>
                <a:cs typeface="Montserrat Bold" panose="00000800000000000000"/>
                <a:sym typeface="Montserrat Bold" panose="00000800000000000000"/>
              </a:rPr>
              <a:t>User-Friendly Interface</a:t>
            </a:r>
            <a:endParaRPr lang="en-US" sz="2600" b="1" spc="36">
              <a:solidFill>
                <a:srgbClr val="FFFBFB"/>
              </a:solidFill>
              <a:latin typeface="Montserrat Bold" panose="00000800000000000000"/>
              <a:ea typeface="Montserrat Bold" panose="00000800000000000000"/>
              <a:cs typeface="Montserrat Bold" panose="00000800000000000000"/>
              <a:sym typeface="Montserrat Bold" panose="0000080000000000000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AF2"/>
        </a:solidFill>
        <a:effectLst/>
      </p:bgPr>
    </p:bg>
    <p:spTree>
      <p:nvGrpSpPr>
        <p:cNvPr id="1" name=""/>
        <p:cNvGrpSpPr/>
        <p:nvPr/>
      </p:nvGrpSpPr>
      <p:grpSpPr>
        <a:xfrm>
          <a:off x="0" y="0"/>
          <a:ext cx="0" cy="0"/>
          <a:chOff x="0" y="0"/>
          <a:chExt cx="0" cy="0"/>
        </a:xfrm>
      </p:grpSpPr>
      <p:sp>
        <p:nvSpPr>
          <p:cNvPr id="2" name="Freeform 2"/>
          <p:cNvSpPr/>
          <p:nvPr/>
        </p:nvSpPr>
        <p:spPr>
          <a:xfrm rot="1844104">
            <a:off x="6380559" y="2491180"/>
            <a:ext cx="13471756" cy="1426670"/>
          </a:xfrm>
          <a:custGeom>
            <a:avLst/>
            <a:gdLst/>
            <a:ahLst/>
            <a:cxnLst/>
            <a:rect l="l" t="t" r="r" b="b"/>
            <a:pathLst>
              <a:path w="13471756" h="1426670">
                <a:moveTo>
                  <a:pt x="0" y="0"/>
                </a:moveTo>
                <a:lnTo>
                  <a:pt x="13471756" y="0"/>
                </a:lnTo>
                <a:lnTo>
                  <a:pt x="13471756" y="1426671"/>
                </a:lnTo>
                <a:lnTo>
                  <a:pt x="0" y="1426671"/>
                </a:lnTo>
                <a:lnTo>
                  <a:pt x="0" y="0"/>
                </a:lnTo>
                <a:close/>
              </a:path>
            </a:pathLst>
          </a:custGeom>
          <a:blipFill>
            <a:blip r:embed="rId1"/>
            <a:stretch>
              <a:fillRect t="-86495"/>
            </a:stretch>
          </a:blipFill>
        </p:spPr>
      </p:sp>
      <p:grpSp>
        <p:nvGrpSpPr>
          <p:cNvPr id="3" name="Group 3"/>
          <p:cNvGrpSpPr>
            <a:grpSpLocks noChangeAspect="1"/>
          </p:cNvGrpSpPr>
          <p:nvPr/>
        </p:nvGrpSpPr>
        <p:grpSpPr>
          <a:xfrm rot="0">
            <a:off x="7586483" y="0"/>
            <a:ext cx="10701517" cy="6019604"/>
            <a:chOff x="0" y="0"/>
            <a:chExt cx="6089457" cy="3425320"/>
          </a:xfrm>
        </p:grpSpPr>
        <p:sp>
          <p:nvSpPr>
            <p:cNvPr id="4" name="Freeform 4"/>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id="5" name="Freeform 5"/>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blipFill>
              <a:blip r:embed="rId2"/>
              <a:stretch>
                <a:fillRect t="-9259" b="-9259"/>
              </a:stretch>
            </a:blipFill>
          </p:spPr>
        </p:sp>
      </p:grpSp>
      <p:grpSp>
        <p:nvGrpSpPr>
          <p:cNvPr id="6" name="Group 6"/>
          <p:cNvGrpSpPr/>
          <p:nvPr/>
        </p:nvGrpSpPr>
        <p:grpSpPr>
          <a:xfrm rot="0">
            <a:off x="791729" y="1709731"/>
            <a:ext cx="6431899" cy="1978628"/>
            <a:chOff x="0" y="0"/>
            <a:chExt cx="2195435" cy="675376"/>
          </a:xfrm>
        </p:grpSpPr>
        <p:sp>
          <p:nvSpPr>
            <p:cNvPr id="7" name="Freeform 7"/>
            <p:cNvSpPr/>
            <p:nvPr/>
          </p:nvSpPr>
          <p:spPr>
            <a:xfrm>
              <a:off x="0" y="0"/>
              <a:ext cx="2195435" cy="675376"/>
            </a:xfrm>
            <a:custGeom>
              <a:avLst/>
              <a:gdLst/>
              <a:ahLst/>
              <a:cxnLst/>
              <a:rect l="l" t="t" r="r" b="b"/>
              <a:pathLst>
                <a:path w="2195435" h="675376">
                  <a:moveTo>
                    <a:pt x="13240" y="0"/>
                  </a:moveTo>
                  <a:lnTo>
                    <a:pt x="2182195" y="0"/>
                  </a:lnTo>
                  <a:cubicBezTo>
                    <a:pt x="2189507" y="0"/>
                    <a:pt x="2195435" y="5928"/>
                    <a:pt x="2195435" y="13240"/>
                  </a:cubicBezTo>
                  <a:lnTo>
                    <a:pt x="2195435" y="662135"/>
                  </a:lnTo>
                  <a:cubicBezTo>
                    <a:pt x="2195435" y="669448"/>
                    <a:pt x="2189507" y="675376"/>
                    <a:pt x="2182195" y="675376"/>
                  </a:cubicBezTo>
                  <a:lnTo>
                    <a:pt x="13240" y="675376"/>
                  </a:lnTo>
                  <a:cubicBezTo>
                    <a:pt x="5928" y="675376"/>
                    <a:pt x="0" y="669448"/>
                    <a:pt x="0" y="662135"/>
                  </a:cubicBezTo>
                  <a:lnTo>
                    <a:pt x="0" y="13240"/>
                  </a:lnTo>
                  <a:cubicBezTo>
                    <a:pt x="0" y="5928"/>
                    <a:pt x="5928" y="0"/>
                    <a:pt x="13240" y="0"/>
                  </a:cubicBezTo>
                  <a:close/>
                </a:path>
              </a:pathLst>
            </a:custGeom>
            <a:solidFill>
              <a:srgbClr val="131211"/>
            </a:solidFill>
          </p:spPr>
        </p:sp>
        <p:sp>
          <p:nvSpPr>
            <p:cNvPr id="8" name="TextBox 8"/>
            <p:cNvSpPr txBox="1"/>
            <p:nvPr/>
          </p:nvSpPr>
          <p:spPr>
            <a:xfrm>
              <a:off x="0" y="-19050"/>
              <a:ext cx="2195435" cy="694426"/>
            </a:xfrm>
            <a:prstGeom prst="rect">
              <a:avLst/>
            </a:prstGeom>
          </p:spPr>
          <p:txBody>
            <a:bodyPr lIns="50800" tIns="50800" rIns="50800" bIns="50800" rtlCol="0" anchor="ctr"/>
            <a:lstStyle/>
            <a:p>
              <a:pPr algn="ctr">
                <a:lnSpc>
                  <a:spcPts val="2860"/>
                </a:lnSpc>
              </a:pPr>
            </a:p>
          </p:txBody>
        </p:sp>
      </p:grpSp>
      <p:sp>
        <p:nvSpPr>
          <p:cNvPr id="9" name="TextBox 9"/>
          <p:cNvSpPr txBox="1"/>
          <p:nvPr/>
        </p:nvSpPr>
        <p:spPr>
          <a:xfrm>
            <a:off x="1175346" y="546804"/>
            <a:ext cx="7238899" cy="848349"/>
          </a:xfrm>
          <a:prstGeom prst="rect">
            <a:avLst/>
          </a:prstGeom>
        </p:spPr>
        <p:txBody>
          <a:bodyPr lIns="0" tIns="0" rIns="0" bIns="0" rtlCol="0" anchor="t">
            <a:spAutoFit/>
          </a:bodyPr>
          <a:lstStyle/>
          <a:p>
            <a:pPr marL="0" lvl="0" indent="0" algn="l">
              <a:lnSpc>
                <a:spcPts val="6840"/>
              </a:lnSpc>
              <a:spcBef>
                <a:spcPct val="0"/>
              </a:spcBef>
            </a:pPr>
            <a:r>
              <a:rPr lang="en-US" sz="4960" spc="173">
                <a:solidFill>
                  <a:srgbClr val="010101"/>
                </a:solidFill>
                <a:latin typeface="Archivo Black" panose="020B0A03020202020B04"/>
                <a:ea typeface="Archivo Black" panose="020B0A03020202020B04"/>
                <a:cs typeface="Archivo Black" panose="020B0A03020202020B04"/>
                <a:sym typeface="Archivo Black" panose="020B0A03020202020B04"/>
              </a:rPr>
              <a:t>H</a:t>
            </a:r>
            <a:r>
              <a:rPr lang="en-US" sz="4960" u="none" strike="noStrike" spc="173">
                <a:solidFill>
                  <a:srgbClr val="010101"/>
                </a:solidFill>
                <a:latin typeface="Archivo Black" panose="020B0A03020202020B04"/>
                <a:ea typeface="Archivo Black" panose="020B0A03020202020B04"/>
                <a:cs typeface="Archivo Black" panose="020B0A03020202020B04"/>
                <a:sym typeface="Archivo Black" panose="020B0A03020202020B04"/>
              </a:rPr>
              <a:t>OW IT WORKS</a:t>
            </a:r>
            <a:endParaRPr lang="en-US" sz="4960" u="none" strike="noStrike" spc="173">
              <a:solidFill>
                <a:srgbClr val="010101"/>
              </a:solidFill>
              <a:latin typeface="Archivo Black" panose="020B0A03020202020B04"/>
              <a:ea typeface="Archivo Black" panose="020B0A03020202020B04"/>
              <a:cs typeface="Archivo Black" panose="020B0A03020202020B04"/>
              <a:sym typeface="Archivo Black" panose="020B0A03020202020B04"/>
            </a:endParaRPr>
          </a:p>
        </p:txBody>
      </p:sp>
      <p:grpSp>
        <p:nvGrpSpPr>
          <p:cNvPr id="10" name="Group 10"/>
          <p:cNvGrpSpPr/>
          <p:nvPr/>
        </p:nvGrpSpPr>
        <p:grpSpPr>
          <a:xfrm rot="0">
            <a:off x="7123010" y="1675858"/>
            <a:ext cx="2381235" cy="2046374"/>
            <a:chOff x="0" y="0"/>
            <a:chExt cx="812800" cy="698500"/>
          </a:xfrm>
        </p:grpSpPr>
        <p:sp>
          <p:nvSpPr>
            <p:cNvPr id="11" name="Freeform 11"/>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id="12" name="TextBox 12"/>
            <p:cNvSpPr txBox="1"/>
            <p:nvPr/>
          </p:nvSpPr>
          <p:spPr>
            <a:xfrm>
              <a:off x="114300" y="-19050"/>
              <a:ext cx="584200" cy="717550"/>
            </a:xfrm>
            <a:prstGeom prst="rect">
              <a:avLst/>
            </a:prstGeom>
          </p:spPr>
          <p:txBody>
            <a:bodyPr lIns="50800" tIns="50800" rIns="50800" bIns="50800" rtlCol="0" anchor="ctr"/>
            <a:lstStyle/>
            <a:p>
              <a:pPr algn="ctr">
                <a:lnSpc>
                  <a:spcPts val="2860"/>
                </a:lnSpc>
              </a:pPr>
            </a:p>
          </p:txBody>
        </p:sp>
      </p:grpSp>
      <p:sp>
        <p:nvSpPr>
          <p:cNvPr id="13" name="TextBox 13"/>
          <p:cNvSpPr txBox="1"/>
          <p:nvPr/>
        </p:nvSpPr>
        <p:spPr>
          <a:xfrm>
            <a:off x="1127721" y="1859914"/>
            <a:ext cx="5457400" cy="1649687"/>
          </a:xfrm>
          <a:prstGeom prst="rect">
            <a:avLst/>
          </a:prstGeom>
        </p:spPr>
        <p:txBody>
          <a:bodyPr lIns="0" tIns="0" rIns="0" bIns="0" rtlCol="0" anchor="t">
            <a:spAutoFit/>
          </a:bodyPr>
          <a:lstStyle/>
          <a:p>
            <a:pPr algn="l">
              <a:lnSpc>
                <a:spcPts val="2185"/>
              </a:lnSpc>
            </a:pPr>
            <a:r>
              <a:rPr lang="en-US" sz="1585" b="1" spc="155">
                <a:solidFill>
                  <a:srgbClr val="F2F4F5"/>
                </a:solidFill>
                <a:latin typeface="Montserrat Bold" panose="00000800000000000000"/>
                <a:ea typeface="Montserrat Bold" panose="00000800000000000000"/>
                <a:cs typeface="Montserrat Bold" panose="00000800000000000000"/>
                <a:sym typeface="Montserrat Bold" panose="00000800000000000000"/>
              </a:rPr>
              <a:t>Our system starts with a simple reporting process. Anyone who loses or finds an item can quickly fill out a form with details like item name, description, location, date, and contact number. They can also upload an image for better clarity.</a:t>
            </a:r>
            <a:endParaRPr lang="en-US" sz="1585" b="1" spc="155">
              <a:solidFill>
                <a:srgbClr val="F2F4F5"/>
              </a:solidFill>
              <a:latin typeface="Montserrat Bold" panose="00000800000000000000"/>
              <a:ea typeface="Montserrat Bold" panose="00000800000000000000"/>
              <a:cs typeface="Montserrat Bold" panose="00000800000000000000"/>
              <a:sym typeface="Montserrat Bold" panose="00000800000000000000"/>
            </a:endParaRPr>
          </a:p>
        </p:txBody>
      </p:sp>
      <p:grpSp>
        <p:nvGrpSpPr>
          <p:cNvPr id="14" name="Group 14"/>
          <p:cNvGrpSpPr/>
          <p:nvPr/>
        </p:nvGrpSpPr>
        <p:grpSpPr>
          <a:xfrm rot="0">
            <a:off x="1382688" y="7312463"/>
            <a:ext cx="6431899" cy="1945837"/>
            <a:chOff x="0" y="0"/>
            <a:chExt cx="2195435" cy="664183"/>
          </a:xfrm>
        </p:grpSpPr>
        <p:sp>
          <p:nvSpPr>
            <p:cNvPr id="15" name="Freeform 15"/>
            <p:cNvSpPr/>
            <p:nvPr/>
          </p:nvSpPr>
          <p:spPr>
            <a:xfrm>
              <a:off x="0" y="0"/>
              <a:ext cx="2195435" cy="664183"/>
            </a:xfrm>
            <a:custGeom>
              <a:avLst/>
              <a:gdLst/>
              <a:ahLst/>
              <a:cxnLst/>
              <a:rect l="l" t="t" r="r" b="b"/>
              <a:pathLst>
                <a:path w="2195435" h="664183">
                  <a:moveTo>
                    <a:pt x="13240" y="0"/>
                  </a:moveTo>
                  <a:lnTo>
                    <a:pt x="2182195" y="0"/>
                  </a:lnTo>
                  <a:cubicBezTo>
                    <a:pt x="2189507" y="0"/>
                    <a:pt x="2195435" y="5928"/>
                    <a:pt x="2195435" y="13240"/>
                  </a:cubicBezTo>
                  <a:lnTo>
                    <a:pt x="2195435" y="650943"/>
                  </a:lnTo>
                  <a:cubicBezTo>
                    <a:pt x="2195435" y="658255"/>
                    <a:pt x="2189507" y="664183"/>
                    <a:pt x="2182195" y="664183"/>
                  </a:cubicBezTo>
                  <a:lnTo>
                    <a:pt x="13240" y="664183"/>
                  </a:lnTo>
                  <a:cubicBezTo>
                    <a:pt x="5928" y="664183"/>
                    <a:pt x="0" y="658255"/>
                    <a:pt x="0" y="650943"/>
                  </a:cubicBezTo>
                  <a:lnTo>
                    <a:pt x="0" y="13240"/>
                  </a:lnTo>
                  <a:cubicBezTo>
                    <a:pt x="0" y="5928"/>
                    <a:pt x="5928" y="0"/>
                    <a:pt x="13240" y="0"/>
                  </a:cubicBezTo>
                  <a:close/>
                </a:path>
              </a:pathLst>
            </a:custGeom>
            <a:solidFill>
              <a:srgbClr val="131211"/>
            </a:solidFill>
          </p:spPr>
        </p:sp>
        <p:sp>
          <p:nvSpPr>
            <p:cNvPr id="16" name="TextBox 16"/>
            <p:cNvSpPr txBox="1"/>
            <p:nvPr/>
          </p:nvSpPr>
          <p:spPr>
            <a:xfrm>
              <a:off x="0" y="-19050"/>
              <a:ext cx="2195435" cy="683233"/>
            </a:xfrm>
            <a:prstGeom prst="rect">
              <a:avLst/>
            </a:prstGeom>
          </p:spPr>
          <p:txBody>
            <a:bodyPr lIns="50800" tIns="50800" rIns="50800" bIns="50800" rtlCol="0" anchor="ctr"/>
            <a:lstStyle/>
            <a:p>
              <a:pPr algn="ctr">
                <a:lnSpc>
                  <a:spcPts val="2860"/>
                </a:lnSpc>
              </a:pPr>
            </a:p>
          </p:txBody>
        </p:sp>
      </p:grpSp>
      <p:grpSp>
        <p:nvGrpSpPr>
          <p:cNvPr id="17" name="Group 17"/>
          <p:cNvGrpSpPr/>
          <p:nvPr/>
        </p:nvGrpSpPr>
        <p:grpSpPr>
          <a:xfrm rot="0">
            <a:off x="5774215" y="4678354"/>
            <a:ext cx="2381235" cy="2046374"/>
            <a:chOff x="0" y="0"/>
            <a:chExt cx="812800" cy="698500"/>
          </a:xfrm>
        </p:grpSpPr>
        <p:sp>
          <p:nvSpPr>
            <p:cNvPr id="18" name="Freeform 18"/>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id="19" name="TextBox 19"/>
            <p:cNvSpPr txBox="1"/>
            <p:nvPr/>
          </p:nvSpPr>
          <p:spPr>
            <a:xfrm>
              <a:off x="114300" y="-19050"/>
              <a:ext cx="584200" cy="717550"/>
            </a:xfrm>
            <a:prstGeom prst="rect">
              <a:avLst/>
            </a:prstGeom>
          </p:spPr>
          <p:txBody>
            <a:bodyPr lIns="50800" tIns="50800" rIns="50800" bIns="50800" rtlCol="0" anchor="ctr"/>
            <a:lstStyle/>
            <a:p>
              <a:pPr algn="ctr">
                <a:lnSpc>
                  <a:spcPts val="2860"/>
                </a:lnSpc>
              </a:pPr>
            </a:p>
          </p:txBody>
        </p:sp>
      </p:grpSp>
      <p:grpSp>
        <p:nvGrpSpPr>
          <p:cNvPr id="20" name="Group 20"/>
          <p:cNvGrpSpPr/>
          <p:nvPr/>
        </p:nvGrpSpPr>
        <p:grpSpPr>
          <a:xfrm rot="0">
            <a:off x="8155450" y="4728623"/>
            <a:ext cx="6431899" cy="1945837"/>
            <a:chOff x="0" y="0"/>
            <a:chExt cx="2195435" cy="664183"/>
          </a:xfrm>
        </p:grpSpPr>
        <p:sp>
          <p:nvSpPr>
            <p:cNvPr id="21" name="Freeform 21"/>
            <p:cNvSpPr/>
            <p:nvPr/>
          </p:nvSpPr>
          <p:spPr>
            <a:xfrm>
              <a:off x="0" y="0"/>
              <a:ext cx="2195435" cy="664183"/>
            </a:xfrm>
            <a:custGeom>
              <a:avLst/>
              <a:gdLst/>
              <a:ahLst/>
              <a:cxnLst/>
              <a:rect l="l" t="t" r="r" b="b"/>
              <a:pathLst>
                <a:path w="2195435" h="664183">
                  <a:moveTo>
                    <a:pt x="13240" y="0"/>
                  </a:moveTo>
                  <a:lnTo>
                    <a:pt x="2182195" y="0"/>
                  </a:lnTo>
                  <a:cubicBezTo>
                    <a:pt x="2189507" y="0"/>
                    <a:pt x="2195435" y="5928"/>
                    <a:pt x="2195435" y="13240"/>
                  </a:cubicBezTo>
                  <a:lnTo>
                    <a:pt x="2195435" y="650943"/>
                  </a:lnTo>
                  <a:cubicBezTo>
                    <a:pt x="2195435" y="658255"/>
                    <a:pt x="2189507" y="664183"/>
                    <a:pt x="2182195" y="664183"/>
                  </a:cubicBezTo>
                  <a:lnTo>
                    <a:pt x="13240" y="664183"/>
                  </a:lnTo>
                  <a:cubicBezTo>
                    <a:pt x="5928" y="664183"/>
                    <a:pt x="0" y="658255"/>
                    <a:pt x="0" y="650943"/>
                  </a:cubicBezTo>
                  <a:lnTo>
                    <a:pt x="0" y="13240"/>
                  </a:lnTo>
                  <a:cubicBezTo>
                    <a:pt x="0" y="5928"/>
                    <a:pt x="5928" y="0"/>
                    <a:pt x="13240" y="0"/>
                  </a:cubicBezTo>
                  <a:close/>
                </a:path>
              </a:pathLst>
            </a:custGeom>
            <a:solidFill>
              <a:srgbClr val="131211"/>
            </a:solidFill>
          </p:spPr>
        </p:sp>
        <p:sp>
          <p:nvSpPr>
            <p:cNvPr id="22" name="TextBox 22"/>
            <p:cNvSpPr txBox="1"/>
            <p:nvPr/>
          </p:nvSpPr>
          <p:spPr>
            <a:xfrm>
              <a:off x="0" y="-19050"/>
              <a:ext cx="2195435" cy="683233"/>
            </a:xfrm>
            <a:prstGeom prst="rect">
              <a:avLst/>
            </a:prstGeom>
          </p:spPr>
          <p:txBody>
            <a:bodyPr lIns="50800" tIns="50800" rIns="50800" bIns="50800" rtlCol="0" anchor="ctr"/>
            <a:lstStyle/>
            <a:p>
              <a:pPr algn="ctr">
                <a:lnSpc>
                  <a:spcPts val="2860"/>
                </a:lnSpc>
              </a:pPr>
            </a:p>
          </p:txBody>
        </p:sp>
      </p:grpSp>
      <p:grpSp>
        <p:nvGrpSpPr>
          <p:cNvPr id="23" name="Group 23"/>
          <p:cNvGrpSpPr/>
          <p:nvPr/>
        </p:nvGrpSpPr>
        <p:grpSpPr>
          <a:xfrm rot="0">
            <a:off x="7814587" y="7211926"/>
            <a:ext cx="2381235" cy="2046374"/>
            <a:chOff x="0" y="0"/>
            <a:chExt cx="812800" cy="698500"/>
          </a:xfrm>
        </p:grpSpPr>
        <p:sp>
          <p:nvSpPr>
            <p:cNvPr id="24" name="Freeform 2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id="25" name="TextBox 25"/>
            <p:cNvSpPr txBox="1"/>
            <p:nvPr/>
          </p:nvSpPr>
          <p:spPr>
            <a:xfrm>
              <a:off x="114300" y="-19050"/>
              <a:ext cx="584200" cy="717550"/>
            </a:xfrm>
            <a:prstGeom prst="rect">
              <a:avLst/>
            </a:prstGeom>
          </p:spPr>
          <p:txBody>
            <a:bodyPr lIns="50800" tIns="50800" rIns="50800" bIns="50800" rtlCol="0" anchor="ctr"/>
            <a:lstStyle/>
            <a:p>
              <a:pPr algn="ctr">
                <a:lnSpc>
                  <a:spcPts val="2860"/>
                </a:lnSpc>
              </a:pPr>
            </a:p>
          </p:txBody>
        </p:sp>
      </p:grpSp>
      <p:sp>
        <p:nvSpPr>
          <p:cNvPr id="26" name="Freeform 26"/>
          <p:cNvSpPr/>
          <p:nvPr/>
        </p:nvSpPr>
        <p:spPr>
          <a:xfrm>
            <a:off x="7814587" y="2132087"/>
            <a:ext cx="893040" cy="1072428"/>
          </a:xfrm>
          <a:custGeom>
            <a:avLst/>
            <a:gdLst/>
            <a:ahLst/>
            <a:cxnLst/>
            <a:rect l="l" t="t" r="r" b="b"/>
            <a:pathLst>
              <a:path w="893040" h="1072428">
                <a:moveTo>
                  <a:pt x="0" y="0"/>
                </a:moveTo>
                <a:lnTo>
                  <a:pt x="893040" y="0"/>
                </a:lnTo>
                <a:lnTo>
                  <a:pt x="893040" y="1072428"/>
                </a:lnTo>
                <a:lnTo>
                  <a:pt x="0" y="10724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7" name="Freeform 27"/>
          <p:cNvSpPr/>
          <p:nvPr/>
        </p:nvSpPr>
        <p:spPr>
          <a:xfrm>
            <a:off x="8527342" y="7743290"/>
            <a:ext cx="1023765" cy="1040796"/>
          </a:xfrm>
          <a:custGeom>
            <a:avLst/>
            <a:gdLst/>
            <a:ahLst/>
            <a:cxnLst/>
            <a:rect l="l" t="t" r="r" b="b"/>
            <a:pathLst>
              <a:path w="1023765" h="1040796">
                <a:moveTo>
                  <a:pt x="0" y="0"/>
                </a:moveTo>
                <a:lnTo>
                  <a:pt x="1023766" y="0"/>
                </a:lnTo>
                <a:lnTo>
                  <a:pt x="1023766" y="1040796"/>
                </a:lnTo>
                <a:lnTo>
                  <a:pt x="0" y="10407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8" name="Freeform 28"/>
          <p:cNvSpPr/>
          <p:nvPr/>
        </p:nvSpPr>
        <p:spPr>
          <a:xfrm>
            <a:off x="6474568" y="5221918"/>
            <a:ext cx="980529" cy="1070022"/>
          </a:xfrm>
          <a:custGeom>
            <a:avLst/>
            <a:gdLst/>
            <a:ahLst/>
            <a:cxnLst/>
            <a:rect l="l" t="t" r="r" b="b"/>
            <a:pathLst>
              <a:path w="980529" h="1070022">
                <a:moveTo>
                  <a:pt x="0" y="0"/>
                </a:moveTo>
                <a:lnTo>
                  <a:pt x="980529" y="0"/>
                </a:lnTo>
                <a:lnTo>
                  <a:pt x="980529" y="1070022"/>
                </a:lnTo>
                <a:lnTo>
                  <a:pt x="0" y="10700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9" name="TextBox 29"/>
          <p:cNvSpPr txBox="1"/>
          <p:nvPr/>
        </p:nvSpPr>
        <p:spPr>
          <a:xfrm>
            <a:off x="8404720" y="4813703"/>
            <a:ext cx="5763823" cy="1649687"/>
          </a:xfrm>
          <a:prstGeom prst="rect">
            <a:avLst/>
          </a:prstGeom>
        </p:spPr>
        <p:txBody>
          <a:bodyPr lIns="0" tIns="0" rIns="0" bIns="0" rtlCol="0" anchor="t">
            <a:spAutoFit/>
          </a:bodyPr>
          <a:lstStyle/>
          <a:p>
            <a:pPr algn="l">
              <a:lnSpc>
                <a:spcPts val="2185"/>
              </a:lnSpc>
            </a:pPr>
            <a:r>
              <a:rPr lang="en-US" sz="1585" b="1" spc="155">
                <a:solidFill>
                  <a:srgbClr val="F2F4F5"/>
                </a:solidFill>
                <a:latin typeface="Montserrat Bold" panose="00000800000000000000"/>
                <a:ea typeface="Montserrat Bold" panose="00000800000000000000"/>
                <a:cs typeface="Montserrat Bold" panose="00000800000000000000"/>
                <a:sym typeface="Montserrat Bold" panose="00000800000000000000"/>
              </a:rPr>
              <a:t>Next, all reports are stored in a centralized database. When a user wants to track an item, they just enter their mobile number. The system then searches across both lost and found records to display matching results instantly.</a:t>
            </a:r>
            <a:endParaRPr lang="en-US" sz="1585" b="1" spc="155">
              <a:solidFill>
                <a:srgbClr val="F2F4F5"/>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30" name="TextBox 30"/>
          <p:cNvSpPr txBox="1"/>
          <p:nvPr/>
        </p:nvSpPr>
        <p:spPr>
          <a:xfrm>
            <a:off x="1545533" y="7395982"/>
            <a:ext cx="5457400" cy="1649687"/>
          </a:xfrm>
          <a:prstGeom prst="rect">
            <a:avLst/>
          </a:prstGeom>
        </p:spPr>
        <p:txBody>
          <a:bodyPr lIns="0" tIns="0" rIns="0" bIns="0" rtlCol="0" anchor="t">
            <a:spAutoFit/>
          </a:bodyPr>
          <a:lstStyle/>
          <a:p>
            <a:pPr algn="l">
              <a:lnSpc>
                <a:spcPts val="2185"/>
              </a:lnSpc>
            </a:pPr>
            <a:r>
              <a:rPr lang="en-US" sz="1585" b="1" spc="155">
                <a:solidFill>
                  <a:srgbClr val="F2F4F5"/>
                </a:solidFill>
                <a:latin typeface="Montserrat Bold" panose="00000800000000000000"/>
                <a:ea typeface="Montserrat Bold" panose="00000800000000000000"/>
                <a:cs typeface="Montserrat Bold" panose="00000800000000000000"/>
                <a:sym typeface="Montserrat Bold" panose="00000800000000000000"/>
              </a:rPr>
              <a:t>Finally, the platform ensures easy communication between the finder and the owner. With contact details and status updates, the handover becomes smooth, secure, and trustworthy — saving people time and stress.</a:t>
            </a:r>
            <a:endParaRPr lang="en-US" sz="1585" b="1" spc="155">
              <a:solidFill>
                <a:srgbClr val="F2F4F5"/>
              </a:solidFill>
              <a:latin typeface="Montserrat Bold" panose="00000800000000000000"/>
              <a:ea typeface="Montserrat Bold" panose="00000800000000000000"/>
              <a:cs typeface="Montserrat Bold" panose="00000800000000000000"/>
              <a:sym typeface="Montserrat Bold" panose="0000080000000000000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AF2"/>
        </a:solidFill>
        <a:effectLst/>
      </p:bgPr>
    </p:bg>
    <p:spTree>
      <p:nvGrpSpPr>
        <p:cNvPr id="1" name=""/>
        <p:cNvGrpSpPr/>
        <p:nvPr/>
      </p:nvGrpSpPr>
      <p:grpSpPr>
        <a:xfrm>
          <a:off x="0" y="0"/>
          <a:ext cx="0" cy="0"/>
          <a:chOff x="0" y="0"/>
          <a:chExt cx="0" cy="0"/>
        </a:xfrm>
      </p:grpSpPr>
      <p:grpSp>
        <p:nvGrpSpPr>
          <p:cNvPr id="2" name="Group 2"/>
          <p:cNvGrpSpPr/>
          <p:nvPr/>
        </p:nvGrpSpPr>
        <p:grpSpPr>
          <a:xfrm rot="0">
            <a:off x="4410190" y="-7563"/>
            <a:ext cx="1710961" cy="10674983"/>
            <a:chOff x="0" y="0"/>
            <a:chExt cx="450623" cy="2811518"/>
          </a:xfrm>
        </p:grpSpPr>
        <p:sp>
          <p:nvSpPr>
            <p:cNvPr id="3" name="Freeform 3"/>
            <p:cNvSpPr/>
            <p:nvPr/>
          </p:nvSpPr>
          <p:spPr>
            <a:xfrm>
              <a:off x="0" y="0"/>
              <a:ext cx="450623" cy="2811518"/>
            </a:xfrm>
            <a:custGeom>
              <a:avLst/>
              <a:gdLst/>
              <a:ahLst/>
              <a:cxnLst/>
              <a:rect l="l" t="t" r="r" b="b"/>
              <a:pathLst>
                <a:path w="450623" h="2811518">
                  <a:moveTo>
                    <a:pt x="0" y="0"/>
                  </a:moveTo>
                  <a:lnTo>
                    <a:pt x="450623" y="0"/>
                  </a:lnTo>
                  <a:lnTo>
                    <a:pt x="450623" y="2811518"/>
                  </a:lnTo>
                  <a:lnTo>
                    <a:pt x="0" y="2811518"/>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id="4" name="TextBox 4"/>
            <p:cNvSpPr txBox="1"/>
            <p:nvPr/>
          </p:nvSpPr>
          <p:spPr>
            <a:xfrm>
              <a:off x="0" y="-19050"/>
              <a:ext cx="450623" cy="2830568"/>
            </a:xfrm>
            <a:prstGeom prst="rect">
              <a:avLst/>
            </a:prstGeom>
          </p:spPr>
          <p:txBody>
            <a:bodyPr lIns="50800" tIns="50800" rIns="50800" bIns="50800" rtlCol="0" anchor="ctr"/>
            <a:lstStyle/>
            <a:p>
              <a:pPr marL="0" lvl="0" indent="0" algn="ctr">
                <a:lnSpc>
                  <a:spcPts val="2860"/>
                </a:lnSpc>
                <a:spcBef>
                  <a:spcPct val="0"/>
                </a:spcBef>
              </a:pPr>
            </a:p>
          </p:txBody>
        </p:sp>
      </p:grpSp>
      <p:sp>
        <p:nvSpPr>
          <p:cNvPr id="5" name="Freeform 5"/>
          <p:cNvSpPr/>
          <p:nvPr/>
        </p:nvSpPr>
        <p:spPr>
          <a:xfrm>
            <a:off x="0" y="0"/>
            <a:ext cx="5362727" cy="10287000"/>
          </a:xfrm>
          <a:custGeom>
            <a:avLst/>
            <a:gdLst/>
            <a:ahLst/>
            <a:cxnLst/>
            <a:rect l="l" t="t" r="r" b="b"/>
            <a:pathLst>
              <a:path w="5362727" h="10287000">
                <a:moveTo>
                  <a:pt x="0" y="0"/>
                </a:moveTo>
                <a:lnTo>
                  <a:pt x="5362727" y="0"/>
                </a:lnTo>
                <a:lnTo>
                  <a:pt x="5362727" y="10287000"/>
                </a:lnTo>
                <a:lnTo>
                  <a:pt x="0" y="10287000"/>
                </a:lnTo>
                <a:lnTo>
                  <a:pt x="0" y="0"/>
                </a:lnTo>
                <a:close/>
              </a:path>
            </a:pathLst>
          </a:custGeom>
          <a:blipFill>
            <a:blip r:embed="rId1"/>
            <a:stretch>
              <a:fillRect l="-112514" r="-105206"/>
            </a:stretch>
          </a:blipFill>
        </p:spPr>
      </p:sp>
      <p:sp>
        <p:nvSpPr>
          <p:cNvPr id="6" name="TextBox 6"/>
          <p:cNvSpPr txBox="1"/>
          <p:nvPr/>
        </p:nvSpPr>
        <p:spPr>
          <a:xfrm>
            <a:off x="6121151" y="878695"/>
            <a:ext cx="7192485" cy="1945601"/>
          </a:xfrm>
          <a:prstGeom prst="rect">
            <a:avLst/>
          </a:prstGeom>
        </p:spPr>
        <p:txBody>
          <a:bodyPr lIns="0" tIns="0" rIns="0" bIns="0" rtlCol="0" anchor="t">
            <a:spAutoFit/>
          </a:bodyPr>
          <a:lstStyle/>
          <a:p>
            <a:pPr marL="0" lvl="0" indent="0" algn="l">
              <a:lnSpc>
                <a:spcPts val="7770"/>
              </a:lnSpc>
              <a:spcBef>
                <a:spcPct val="0"/>
              </a:spcBef>
            </a:pPr>
            <a:r>
              <a:rPr lang="en-US" sz="5630" u="sng" spc="197">
                <a:solidFill>
                  <a:srgbClr val="010101"/>
                </a:solidFill>
                <a:latin typeface="Archivo Black" panose="020B0A03020202020B04"/>
                <a:ea typeface="Archivo Black" panose="020B0A03020202020B04"/>
                <a:cs typeface="Archivo Black" panose="020B0A03020202020B04"/>
                <a:sym typeface="Archivo Black" panose="020B0A03020202020B04"/>
              </a:rPr>
              <a:t>TECHNOLOGY S</a:t>
            </a:r>
            <a:r>
              <a:rPr lang="en-US" sz="5630" u="sng" strike="noStrike" spc="197">
                <a:solidFill>
                  <a:srgbClr val="010101"/>
                </a:solidFill>
                <a:latin typeface="Archivo Black" panose="020B0A03020202020B04"/>
                <a:ea typeface="Archivo Black" panose="020B0A03020202020B04"/>
                <a:cs typeface="Archivo Black" panose="020B0A03020202020B04"/>
                <a:sym typeface="Archivo Black" panose="020B0A03020202020B04"/>
              </a:rPr>
              <a:t>TACK</a:t>
            </a:r>
            <a:endParaRPr lang="en-US" sz="5630" u="sng" strike="noStrike" spc="197">
              <a:solidFill>
                <a:srgbClr val="010101"/>
              </a:solidFill>
              <a:latin typeface="Archivo Black" panose="020B0A03020202020B04"/>
              <a:ea typeface="Archivo Black" panose="020B0A03020202020B04"/>
              <a:cs typeface="Archivo Black" panose="020B0A03020202020B04"/>
              <a:sym typeface="Archivo Black" panose="020B0A03020202020B04"/>
            </a:endParaRPr>
          </a:p>
        </p:txBody>
      </p:sp>
      <p:sp>
        <p:nvSpPr>
          <p:cNvPr id="7" name="Freeform 7"/>
          <p:cNvSpPr/>
          <p:nvPr/>
        </p:nvSpPr>
        <p:spPr>
          <a:xfrm>
            <a:off x="13903373" y="221252"/>
            <a:ext cx="3759525" cy="2749153"/>
          </a:xfrm>
          <a:custGeom>
            <a:avLst/>
            <a:gdLst/>
            <a:ahLst/>
            <a:cxnLst/>
            <a:rect l="l" t="t" r="r" b="b"/>
            <a:pathLst>
              <a:path w="3759525" h="2749153">
                <a:moveTo>
                  <a:pt x="0" y="0"/>
                </a:moveTo>
                <a:lnTo>
                  <a:pt x="3759525" y="0"/>
                </a:lnTo>
                <a:lnTo>
                  <a:pt x="3759525" y="2749153"/>
                </a:lnTo>
                <a:lnTo>
                  <a:pt x="0" y="27491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7093427" y="3548196"/>
            <a:ext cx="3466948" cy="469783"/>
          </a:xfrm>
          <a:prstGeom prst="rect">
            <a:avLst/>
          </a:prstGeom>
        </p:spPr>
        <p:txBody>
          <a:bodyPr lIns="0" tIns="0" rIns="0" bIns="0" rtlCol="0" anchor="t">
            <a:spAutoFit/>
          </a:bodyPr>
          <a:lstStyle/>
          <a:p>
            <a:pPr marL="0" lvl="0" indent="0" algn="l">
              <a:lnSpc>
                <a:spcPts val="3745"/>
              </a:lnSpc>
              <a:spcBef>
                <a:spcPct val="0"/>
              </a:spcBef>
            </a:pPr>
            <a:r>
              <a:rPr lang="en-US" sz="2715" spc="95">
                <a:solidFill>
                  <a:srgbClr val="010101"/>
                </a:solidFill>
                <a:latin typeface="Archivo Black" panose="020B0A03020202020B04"/>
                <a:ea typeface="Archivo Black" panose="020B0A03020202020B04"/>
                <a:cs typeface="Archivo Black" panose="020B0A03020202020B04"/>
                <a:sym typeface="Archivo Black" panose="020B0A03020202020B04"/>
              </a:rPr>
              <a:t>FRON</a:t>
            </a:r>
            <a:r>
              <a:rPr lang="en-US" sz="2715" u="none" strike="noStrike" spc="95">
                <a:solidFill>
                  <a:srgbClr val="010101"/>
                </a:solidFill>
                <a:latin typeface="Archivo Black" panose="020B0A03020202020B04"/>
                <a:ea typeface="Archivo Black" panose="020B0A03020202020B04"/>
                <a:cs typeface="Archivo Black" panose="020B0A03020202020B04"/>
                <a:sym typeface="Archivo Black" panose="020B0A03020202020B04"/>
              </a:rPr>
              <a:t>TEND</a:t>
            </a:r>
            <a:endParaRPr lang="en-US" sz="2715" u="none" strike="noStrike" spc="95">
              <a:solidFill>
                <a:srgbClr val="010101"/>
              </a:solidFill>
              <a:latin typeface="Archivo Black" panose="020B0A03020202020B04"/>
              <a:ea typeface="Archivo Black" panose="020B0A03020202020B04"/>
              <a:cs typeface="Archivo Black" panose="020B0A03020202020B04"/>
              <a:sym typeface="Archivo Black" panose="020B0A03020202020B04"/>
            </a:endParaRPr>
          </a:p>
        </p:txBody>
      </p:sp>
      <p:sp>
        <p:nvSpPr>
          <p:cNvPr id="9" name="TextBox 9"/>
          <p:cNvSpPr txBox="1"/>
          <p:nvPr/>
        </p:nvSpPr>
        <p:spPr>
          <a:xfrm>
            <a:off x="13664686" y="3341880"/>
            <a:ext cx="3466948" cy="469783"/>
          </a:xfrm>
          <a:prstGeom prst="rect">
            <a:avLst/>
          </a:prstGeom>
        </p:spPr>
        <p:txBody>
          <a:bodyPr lIns="0" tIns="0" rIns="0" bIns="0" rtlCol="0" anchor="t">
            <a:spAutoFit/>
          </a:bodyPr>
          <a:lstStyle/>
          <a:p>
            <a:pPr marL="0" lvl="0" indent="0" algn="l">
              <a:lnSpc>
                <a:spcPts val="3745"/>
              </a:lnSpc>
              <a:spcBef>
                <a:spcPct val="0"/>
              </a:spcBef>
            </a:pPr>
            <a:r>
              <a:rPr lang="en-US" sz="2715" spc="95">
                <a:solidFill>
                  <a:srgbClr val="010101"/>
                </a:solidFill>
                <a:latin typeface="Archivo Black" panose="020B0A03020202020B04"/>
                <a:ea typeface="Archivo Black" panose="020B0A03020202020B04"/>
                <a:cs typeface="Archivo Black" panose="020B0A03020202020B04"/>
                <a:sym typeface="Archivo Black" panose="020B0A03020202020B04"/>
              </a:rPr>
              <a:t>BACK</a:t>
            </a:r>
            <a:r>
              <a:rPr lang="en-US" sz="2715" u="none" strike="noStrike" spc="95">
                <a:solidFill>
                  <a:srgbClr val="010101"/>
                </a:solidFill>
                <a:latin typeface="Archivo Black" panose="020B0A03020202020B04"/>
                <a:ea typeface="Archivo Black" panose="020B0A03020202020B04"/>
                <a:cs typeface="Archivo Black" panose="020B0A03020202020B04"/>
                <a:sym typeface="Archivo Black" panose="020B0A03020202020B04"/>
              </a:rPr>
              <a:t>END</a:t>
            </a:r>
            <a:endParaRPr lang="en-US" sz="2715" u="none" strike="noStrike" spc="95">
              <a:solidFill>
                <a:srgbClr val="010101"/>
              </a:solidFill>
              <a:latin typeface="Archivo Black" panose="020B0A03020202020B04"/>
              <a:ea typeface="Archivo Black" panose="020B0A03020202020B04"/>
              <a:cs typeface="Archivo Black" panose="020B0A03020202020B04"/>
              <a:sym typeface="Archivo Black" panose="020B0A03020202020B04"/>
            </a:endParaRPr>
          </a:p>
        </p:txBody>
      </p:sp>
      <p:sp>
        <p:nvSpPr>
          <p:cNvPr id="10" name="TextBox 10"/>
          <p:cNvSpPr txBox="1"/>
          <p:nvPr/>
        </p:nvSpPr>
        <p:spPr>
          <a:xfrm>
            <a:off x="7093427" y="6622186"/>
            <a:ext cx="3466948" cy="469783"/>
          </a:xfrm>
          <a:prstGeom prst="rect">
            <a:avLst/>
          </a:prstGeom>
        </p:spPr>
        <p:txBody>
          <a:bodyPr lIns="0" tIns="0" rIns="0" bIns="0" rtlCol="0" anchor="t">
            <a:spAutoFit/>
          </a:bodyPr>
          <a:lstStyle/>
          <a:p>
            <a:pPr marL="0" lvl="0" indent="0" algn="l">
              <a:lnSpc>
                <a:spcPts val="3745"/>
              </a:lnSpc>
              <a:spcBef>
                <a:spcPct val="0"/>
              </a:spcBef>
            </a:pPr>
            <a:r>
              <a:rPr lang="en-US" sz="2715" spc="95">
                <a:solidFill>
                  <a:srgbClr val="010101"/>
                </a:solidFill>
                <a:latin typeface="Archivo Black" panose="020B0A03020202020B04"/>
                <a:ea typeface="Archivo Black" panose="020B0A03020202020B04"/>
                <a:cs typeface="Archivo Black" panose="020B0A03020202020B04"/>
                <a:sym typeface="Archivo Black" panose="020B0A03020202020B04"/>
              </a:rPr>
              <a:t>STORAG</a:t>
            </a:r>
            <a:r>
              <a:rPr lang="en-US" sz="2715" u="none" strike="noStrike" spc="95">
                <a:solidFill>
                  <a:srgbClr val="010101"/>
                </a:solidFill>
                <a:latin typeface="Archivo Black" panose="020B0A03020202020B04"/>
                <a:ea typeface="Archivo Black" panose="020B0A03020202020B04"/>
                <a:cs typeface="Archivo Black" panose="020B0A03020202020B04"/>
                <a:sym typeface="Archivo Black" panose="020B0A03020202020B04"/>
              </a:rPr>
              <a:t>E</a:t>
            </a:r>
            <a:endParaRPr lang="en-US" sz="2715" u="none" strike="noStrike" spc="95">
              <a:solidFill>
                <a:srgbClr val="010101"/>
              </a:solidFill>
              <a:latin typeface="Archivo Black" panose="020B0A03020202020B04"/>
              <a:ea typeface="Archivo Black" panose="020B0A03020202020B04"/>
              <a:cs typeface="Archivo Black" panose="020B0A03020202020B04"/>
              <a:sym typeface="Archivo Black" panose="020B0A03020202020B04"/>
            </a:endParaRPr>
          </a:p>
        </p:txBody>
      </p:sp>
      <p:sp>
        <p:nvSpPr>
          <p:cNvPr id="11" name="TextBox 11"/>
          <p:cNvSpPr txBox="1"/>
          <p:nvPr/>
        </p:nvSpPr>
        <p:spPr>
          <a:xfrm>
            <a:off x="12732164" y="6392753"/>
            <a:ext cx="5277203" cy="461924"/>
          </a:xfrm>
          <a:prstGeom prst="rect">
            <a:avLst/>
          </a:prstGeom>
        </p:spPr>
        <p:txBody>
          <a:bodyPr lIns="0" tIns="0" rIns="0" bIns="0" rtlCol="0" anchor="t">
            <a:spAutoFit/>
          </a:bodyPr>
          <a:lstStyle/>
          <a:p>
            <a:pPr marL="0" lvl="0" indent="0" algn="l">
              <a:lnSpc>
                <a:spcPts val="3740"/>
              </a:lnSpc>
              <a:spcBef>
                <a:spcPct val="0"/>
              </a:spcBef>
            </a:pPr>
            <a:r>
              <a:rPr lang="en-US" sz="2710" spc="94">
                <a:solidFill>
                  <a:srgbClr val="010101"/>
                </a:solidFill>
                <a:latin typeface="Archivo Black" panose="020B0A03020202020B04"/>
                <a:ea typeface="Archivo Black" panose="020B0A03020202020B04"/>
                <a:cs typeface="Archivo Black" panose="020B0A03020202020B04"/>
                <a:sym typeface="Archivo Black" panose="020B0A03020202020B04"/>
              </a:rPr>
              <a:t>TOOLS &amp; ENVIRONM</a:t>
            </a:r>
            <a:r>
              <a:rPr lang="en-US" sz="2710" u="none" strike="noStrike" spc="94">
                <a:solidFill>
                  <a:srgbClr val="010101"/>
                </a:solidFill>
                <a:latin typeface="Archivo Black" panose="020B0A03020202020B04"/>
                <a:ea typeface="Archivo Black" panose="020B0A03020202020B04"/>
                <a:cs typeface="Archivo Black" panose="020B0A03020202020B04"/>
                <a:sym typeface="Archivo Black" panose="020B0A03020202020B04"/>
              </a:rPr>
              <a:t>ENT</a:t>
            </a:r>
            <a:endParaRPr lang="en-US" sz="2710" u="none" strike="noStrike" spc="94">
              <a:solidFill>
                <a:srgbClr val="010101"/>
              </a:solidFill>
              <a:latin typeface="Archivo Black" panose="020B0A03020202020B04"/>
              <a:ea typeface="Archivo Black" panose="020B0A03020202020B04"/>
              <a:cs typeface="Archivo Black" panose="020B0A03020202020B04"/>
              <a:sym typeface="Archivo Black" panose="020B0A03020202020B04"/>
            </a:endParaRPr>
          </a:p>
        </p:txBody>
      </p:sp>
      <p:sp>
        <p:nvSpPr>
          <p:cNvPr id="12" name="TextBox 12"/>
          <p:cNvSpPr txBox="1"/>
          <p:nvPr/>
        </p:nvSpPr>
        <p:spPr>
          <a:xfrm>
            <a:off x="5651529" y="4109623"/>
            <a:ext cx="5834069" cy="1558894"/>
          </a:xfrm>
          <a:prstGeom prst="rect">
            <a:avLst/>
          </a:prstGeom>
        </p:spPr>
        <p:txBody>
          <a:bodyPr lIns="0" tIns="0" rIns="0" bIns="0" rtlCol="0" anchor="t">
            <a:spAutoFit/>
          </a:bodyPr>
          <a:lstStyle/>
          <a:p>
            <a:pPr marL="405765" lvl="1" indent="-203200" algn="ctr">
              <a:lnSpc>
                <a:spcPts val="2445"/>
              </a:lnSpc>
              <a:spcBef>
                <a:spcPct val="0"/>
              </a:spcBef>
              <a:buFont typeface="Arial" panose="020B0604020202020204"/>
              <a:buChar char="•"/>
            </a:pPr>
            <a:r>
              <a:rPr lang="en-US" sz="1880">
                <a:solidFill>
                  <a:srgbClr val="010101"/>
                </a:solidFill>
                <a:latin typeface="Arimo" panose="020B0604020202020204"/>
                <a:ea typeface="Arimo" panose="020B0604020202020204"/>
                <a:cs typeface="Arimo" panose="020B0604020202020204"/>
                <a:sym typeface="Arimo" panose="020B0604020202020204"/>
              </a:rPr>
              <a:t>React.js –</a:t>
            </a:r>
            <a:r>
              <a:rPr lang="en-US" sz="1880">
                <a:solidFill>
                  <a:srgbClr val="010101"/>
                </a:solidFill>
                <a:latin typeface="Arimo" panose="020B0604020202020204"/>
                <a:ea typeface="Arimo" panose="020B0604020202020204"/>
                <a:cs typeface="Arimo" panose="020B0604020202020204"/>
                <a:sym typeface="Arimo" panose="020B0604020202020204"/>
              </a:rPr>
              <a:t> Used to build the user interface (pages, forms, tracking system)</a:t>
            </a:r>
            <a:endParaRPr lang="en-US" sz="1880">
              <a:solidFill>
                <a:srgbClr val="010101"/>
              </a:solidFill>
              <a:latin typeface="Arimo" panose="020B0604020202020204"/>
              <a:ea typeface="Arimo" panose="020B0604020202020204"/>
              <a:cs typeface="Arimo" panose="020B0604020202020204"/>
              <a:sym typeface="Arimo" panose="020B0604020202020204"/>
            </a:endParaRPr>
          </a:p>
          <a:p>
            <a:pPr marL="405765" lvl="1" indent="-203200" algn="ctr">
              <a:lnSpc>
                <a:spcPts val="2445"/>
              </a:lnSpc>
              <a:spcBef>
                <a:spcPct val="0"/>
              </a:spcBef>
              <a:buFont typeface="Arial" panose="020B0604020202020204"/>
              <a:buChar char="•"/>
            </a:pPr>
            <a:r>
              <a:rPr lang="en-US" sz="1880">
                <a:solidFill>
                  <a:srgbClr val="010101"/>
                </a:solidFill>
                <a:latin typeface="Arimo" panose="020B0604020202020204"/>
                <a:ea typeface="Arimo" panose="020B0604020202020204"/>
                <a:cs typeface="Arimo" panose="020B0604020202020204"/>
                <a:sym typeface="Arimo" panose="020B0604020202020204"/>
              </a:rPr>
              <a:t>CSS (Custom Styles) – For styling and making the design responsive</a:t>
            </a:r>
            <a:endParaRPr lang="en-US" sz="1880">
              <a:solidFill>
                <a:srgbClr val="010101"/>
              </a:solidFill>
              <a:latin typeface="Arimo" panose="020B0604020202020204"/>
              <a:ea typeface="Arimo" panose="020B0604020202020204"/>
              <a:cs typeface="Arimo" panose="020B0604020202020204"/>
              <a:sym typeface="Arimo" panose="020B0604020202020204"/>
            </a:endParaRPr>
          </a:p>
          <a:p>
            <a:pPr algn="ctr">
              <a:lnSpc>
                <a:spcPts val="2445"/>
              </a:lnSpc>
              <a:spcBef>
                <a:spcPct val="0"/>
              </a:spcBef>
            </a:pPr>
          </a:p>
        </p:txBody>
      </p:sp>
      <p:sp>
        <p:nvSpPr>
          <p:cNvPr id="13" name="TextBox 13"/>
          <p:cNvSpPr txBox="1"/>
          <p:nvPr/>
        </p:nvSpPr>
        <p:spPr>
          <a:xfrm>
            <a:off x="12175298" y="7243147"/>
            <a:ext cx="5834069" cy="1558894"/>
          </a:xfrm>
          <a:prstGeom prst="rect">
            <a:avLst/>
          </a:prstGeom>
        </p:spPr>
        <p:txBody>
          <a:bodyPr lIns="0" tIns="0" rIns="0" bIns="0" rtlCol="0" anchor="t">
            <a:spAutoFit/>
          </a:bodyPr>
          <a:lstStyle/>
          <a:p>
            <a:pPr marL="405765" lvl="1" indent="-203200" algn="ctr">
              <a:lnSpc>
                <a:spcPts val="2445"/>
              </a:lnSpc>
              <a:spcBef>
                <a:spcPct val="0"/>
              </a:spcBef>
              <a:buFont typeface="Arial" panose="020B0604020202020204"/>
              <a:buChar char="•"/>
            </a:pPr>
            <a:r>
              <a:rPr lang="en-US" sz="1880">
                <a:solidFill>
                  <a:srgbClr val="010101"/>
                </a:solidFill>
                <a:latin typeface="Arimo" panose="020B0604020202020204"/>
                <a:ea typeface="Arimo" panose="020B0604020202020204"/>
                <a:cs typeface="Arimo" panose="020B0604020202020204"/>
                <a:sym typeface="Arimo" panose="020B0604020202020204"/>
              </a:rPr>
              <a:t>Node.js &amp; npm</a:t>
            </a:r>
            <a:r>
              <a:rPr lang="en-US" sz="1880">
                <a:solidFill>
                  <a:srgbClr val="010101"/>
                </a:solidFill>
                <a:latin typeface="Arimo" panose="020B0604020202020204"/>
                <a:ea typeface="Arimo" panose="020B0604020202020204"/>
                <a:cs typeface="Arimo" panose="020B0604020202020204"/>
                <a:sym typeface="Arimo" panose="020B0604020202020204"/>
              </a:rPr>
              <a:t> – For running the React app and managing packages</a:t>
            </a:r>
            <a:endParaRPr lang="en-US" sz="1880">
              <a:solidFill>
                <a:srgbClr val="010101"/>
              </a:solidFill>
              <a:latin typeface="Arimo" panose="020B0604020202020204"/>
              <a:ea typeface="Arimo" panose="020B0604020202020204"/>
              <a:cs typeface="Arimo" panose="020B0604020202020204"/>
              <a:sym typeface="Arimo" panose="020B0604020202020204"/>
            </a:endParaRPr>
          </a:p>
          <a:p>
            <a:pPr marL="405765" lvl="1" indent="-203200" algn="ctr">
              <a:lnSpc>
                <a:spcPts val="2445"/>
              </a:lnSpc>
              <a:spcBef>
                <a:spcPct val="0"/>
              </a:spcBef>
              <a:buFont typeface="Arial" panose="020B0604020202020204"/>
              <a:buChar char="•"/>
            </a:pPr>
            <a:r>
              <a:rPr lang="en-US" sz="1880">
                <a:solidFill>
                  <a:srgbClr val="010101"/>
                </a:solidFill>
                <a:latin typeface="Arimo" panose="020B0604020202020204"/>
                <a:ea typeface="Arimo" panose="020B0604020202020204"/>
                <a:cs typeface="Arimo" panose="020B0604020202020204"/>
                <a:sym typeface="Arimo" panose="020B0604020202020204"/>
              </a:rPr>
              <a:t>Virtual Environment (venv) – To keep Python dependencies isolated</a:t>
            </a:r>
            <a:endParaRPr lang="en-US" sz="1880">
              <a:solidFill>
                <a:srgbClr val="010101"/>
              </a:solidFill>
              <a:latin typeface="Arimo" panose="020B0604020202020204"/>
              <a:ea typeface="Arimo" panose="020B0604020202020204"/>
              <a:cs typeface="Arimo" panose="020B0604020202020204"/>
              <a:sym typeface="Arimo" panose="020B0604020202020204"/>
            </a:endParaRPr>
          </a:p>
          <a:p>
            <a:pPr algn="ctr">
              <a:lnSpc>
                <a:spcPts val="2445"/>
              </a:lnSpc>
              <a:spcBef>
                <a:spcPct val="0"/>
              </a:spcBef>
            </a:pPr>
          </a:p>
        </p:txBody>
      </p:sp>
      <p:sp>
        <p:nvSpPr>
          <p:cNvPr id="14" name="TextBox 14"/>
          <p:cNvSpPr txBox="1"/>
          <p:nvPr/>
        </p:nvSpPr>
        <p:spPr>
          <a:xfrm>
            <a:off x="5651529" y="7366474"/>
            <a:ext cx="6350745" cy="675169"/>
          </a:xfrm>
          <a:prstGeom prst="rect">
            <a:avLst/>
          </a:prstGeom>
        </p:spPr>
        <p:txBody>
          <a:bodyPr lIns="0" tIns="0" rIns="0" bIns="0" rtlCol="0" anchor="t">
            <a:spAutoFit/>
          </a:bodyPr>
          <a:lstStyle/>
          <a:p>
            <a:pPr algn="ctr">
              <a:lnSpc>
                <a:spcPts val="2660"/>
              </a:lnSpc>
              <a:spcBef>
                <a:spcPct val="0"/>
              </a:spcBef>
            </a:pPr>
            <a:r>
              <a:rPr lang="en-US" sz="2045">
                <a:solidFill>
                  <a:srgbClr val="010101"/>
                </a:solidFill>
                <a:latin typeface="Arimo" panose="020B0604020202020204"/>
                <a:ea typeface="Arimo" panose="020B0604020202020204"/>
                <a:cs typeface="Arimo" panose="020B0604020202020204"/>
                <a:sym typeface="Arimo" panose="020B0604020202020204"/>
              </a:rPr>
              <a:t>LocalStorage (Browser) –</a:t>
            </a:r>
            <a:r>
              <a:rPr lang="en-US" sz="2045">
                <a:solidFill>
                  <a:srgbClr val="010101"/>
                </a:solidFill>
                <a:latin typeface="Arimo" panose="020B0604020202020204"/>
                <a:ea typeface="Arimo" panose="020B0604020202020204"/>
                <a:cs typeface="Arimo" panose="020B0604020202020204"/>
                <a:sym typeface="Arimo" panose="020B0604020202020204"/>
              </a:rPr>
              <a:t> Currently used to save and track lost &amp; found reports</a:t>
            </a:r>
            <a:endParaRPr lang="en-US" sz="2045">
              <a:solidFill>
                <a:srgbClr val="010101"/>
              </a:solidFill>
              <a:latin typeface="Arimo" panose="020B0604020202020204"/>
              <a:ea typeface="Arimo" panose="020B0604020202020204"/>
              <a:cs typeface="Arimo" panose="020B0604020202020204"/>
              <a:sym typeface="Arimo" panose="020B0604020202020204"/>
            </a:endParaRPr>
          </a:p>
        </p:txBody>
      </p:sp>
      <p:sp>
        <p:nvSpPr>
          <p:cNvPr id="15" name="TextBox 15"/>
          <p:cNvSpPr txBox="1"/>
          <p:nvPr/>
        </p:nvSpPr>
        <p:spPr>
          <a:xfrm>
            <a:off x="12002273" y="4109623"/>
            <a:ext cx="6007094" cy="1285900"/>
          </a:xfrm>
          <a:prstGeom prst="rect">
            <a:avLst/>
          </a:prstGeom>
        </p:spPr>
        <p:txBody>
          <a:bodyPr lIns="0" tIns="0" rIns="0" bIns="0" rtlCol="0" anchor="t">
            <a:spAutoFit/>
          </a:bodyPr>
          <a:lstStyle/>
          <a:p>
            <a:pPr marL="417830" lvl="1" indent="-208915" algn="ctr">
              <a:lnSpc>
                <a:spcPts val="2515"/>
              </a:lnSpc>
              <a:spcBef>
                <a:spcPct val="0"/>
              </a:spcBef>
              <a:buFont typeface="Arial" panose="020B0604020202020204"/>
              <a:buChar char="•"/>
            </a:pPr>
            <a:r>
              <a:rPr lang="en-US" sz="1935">
                <a:solidFill>
                  <a:srgbClr val="010101"/>
                </a:solidFill>
                <a:latin typeface="Arimo" panose="020B0604020202020204"/>
                <a:ea typeface="Arimo" panose="020B0604020202020204"/>
                <a:cs typeface="Arimo" panose="020B0604020202020204"/>
                <a:sym typeface="Arimo" panose="020B0604020202020204"/>
              </a:rPr>
              <a:t>FastAPI (Python)</a:t>
            </a:r>
            <a:r>
              <a:rPr lang="en-US" sz="1935">
                <a:solidFill>
                  <a:srgbClr val="010101"/>
                </a:solidFill>
                <a:latin typeface="Arimo" panose="020B0604020202020204"/>
                <a:ea typeface="Arimo" panose="020B0604020202020204"/>
                <a:cs typeface="Arimo" panose="020B0604020202020204"/>
                <a:sym typeface="Arimo" panose="020B0604020202020204"/>
              </a:rPr>
              <a:t> – To create the server and API endpoints</a:t>
            </a:r>
            <a:endParaRPr lang="en-US" sz="1935">
              <a:solidFill>
                <a:srgbClr val="010101"/>
              </a:solidFill>
              <a:latin typeface="Arimo" panose="020B0604020202020204"/>
              <a:ea typeface="Arimo" panose="020B0604020202020204"/>
              <a:cs typeface="Arimo" panose="020B0604020202020204"/>
              <a:sym typeface="Arimo" panose="020B0604020202020204"/>
            </a:endParaRPr>
          </a:p>
          <a:p>
            <a:pPr marL="417830" lvl="1" indent="-208915" algn="ctr">
              <a:lnSpc>
                <a:spcPts val="2515"/>
              </a:lnSpc>
              <a:spcBef>
                <a:spcPct val="0"/>
              </a:spcBef>
              <a:buFont typeface="Arial" panose="020B0604020202020204"/>
              <a:buChar char="•"/>
            </a:pPr>
            <a:r>
              <a:rPr lang="en-US" sz="1935">
                <a:solidFill>
                  <a:srgbClr val="010101"/>
                </a:solidFill>
                <a:latin typeface="Arimo" panose="020B0604020202020204"/>
                <a:ea typeface="Arimo" panose="020B0604020202020204"/>
                <a:cs typeface="Arimo" panose="020B0604020202020204"/>
                <a:sym typeface="Arimo" panose="020B0604020202020204"/>
              </a:rPr>
              <a:t>Uvic</a:t>
            </a:r>
            <a:r>
              <a:rPr lang="en-US" sz="1935">
                <a:solidFill>
                  <a:srgbClr val="010101"/>
                </a:solidFill>
                <a:latin typeface="Arimo" panose="020B0604020202020204"/>
                <a:ea typeface="Arimo" panose="020B0604020202020204"/>
                <a:cs typeface="Arimo" panose="020B0604020202020204"/>
                <a:sym typeface="Arimo" panose="020B0604020202020204"/>
              </a:rPr>
              <a:t>orn – To run the FastAPI server</a:t>
            </a:r>
            <a:endParaRPr lang="en-US" sz="1935">
              <a:solidFill>
                <a:srgbClr val="010101"/>
              </a:solidFill>
              <a:latin typeface="Arimo" panose="020B0604020202020204"/>
              <a:ea typeface="Arimo" panose="020B0604020202020204"/>
              <a:cs typeface="Arimo" panose="020B0604020202020204"/>
              <a:sym typeface="Arimo" panose="020B0604020202020204"/>
            </a:endParaRPr>
          </a:p>
          <a:p>
            <a:pPr algn="ctr">
              <a:lnSpc>
                <a:spcPts val="2515"/>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5375</Words>
  <Application>WPS Presentation</Application>
  <PresentationFormat>On-screen Show (4:3)</PresentationFormat>
  <Paragraphs>185</Paragraphs>
  <Slides>12</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12</vt:i4>
      </vt:variant>
    </vt:vector>
  </HeadingPairs>
  <TitlesOfParts>
    <vt:vector size="24" baseType="lpstr">
      <vt:lpstr>Arial</vt:lpstr>
      <vt:lpstr>SimSun</vt:lpstr>
      <vt:lpstr>Wingdings</vt:lpstr>
      <vt:lpstr>Archivo Black</vt:lpstr>
      <vt:lpstr>Montserrat Bold</vt:lpstr>
      <vt:lpstr>Montserrat</vt:lpstr>
      <vt:lpstr>Arial</vt:lpstr>
      <vt:lpstr>Arimo</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Modern Professional Business Project Presentation</dc:title>
  <dc:creator/>
  <cp:lastModifiedBy>WPS_1728588515</cp:lastModifiedBy>
  <cp:revision>2</cp:revision>
  <dcterms:created xsi:type="dcterms:W3CDTF">2006-08-16T00:00:00Z</dcterms:created>
  <dcterms:modified xsi:type="dcterms:W3CDTF">2025-09-29T05:19:30Z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3806048DFE944A81A0D048D4CD88271A_12</vt:lpwstr>
  </property>
  <property fmtid="{D5CDD505-2E9C-101B-9397-08002B2CF9AE}" pid="3" name="KSOProductBuildVer">
    <vt:lpwstr>1033-12.2.0.22549</vt:lpwstr>
  </property>
</Properties>
</file>